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p:regular r:id="rId54"/>
      <p:bold r:id="rId55"/>
      <p:italic r:id="rId56"/>
      <p:boldItalic r:id="rId57"/>
    </p:embeddedFont>
    <p:embeddedFont>
      <p:font typeface="Source Serif Pr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144">
          <p15:clr>
            <a:srgbClr val="9AA0A6"/>
          </p15:clr>
        </p15:guide>
        <p15:guide id="4" pos="56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44"/>
        <p:guide pos="561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SourceSerifPr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SerifPr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SourceSerifPro-bold.fntdata"/><Relationship Id="rId14" Type="http://schemas.openxmlformats.org/officeDocument/2006/relationships/slide" Target="slides/slide9.xml"/><Relationship Id="rId58" Type="http://schemas.openxmlformats.org/officeDocument/2006/relationships/font" Target="fonts/SourceSerifPr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fa789185e_0_25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bfa789185e_0_25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SR - 5 min</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8490f456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8490f456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SR</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Another quick review is on OpenSim, a biomechanical computational tool that was developed by Scott Delp and his group at Stanford.</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OpenSim has been used to study metabolics of other types of movement by making use of the Computed Muscle Control CMC tool which calculates synergistic muscle activations to produce kinematics with minimum deviations from a desired motion.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Metabolics can be validated with experimental measurements of gas exchange via indirect calorimetry.</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0"/>
              </a:spcBef>
              <a:spcAft>
                <a:spcPts val="0"/>
              </a:spcAft>
              <a:buClr>
                <a:schemeClr val="dk1"/>
              </a:buClr>
              <a:buSzPts val="1400"/>
              <a:buFont typeface="Source Serif Pro"/>
              <a:buChar char="●"/>
            </a:pPr>
            <a:r>
              <a:rPr lang="en" sz="1500">
                <a:solidFill>
                  <a:schemeClr val="dk1"/>
                </a:solidFill>
                <a:latin typeface="Source Serif Pro"/>
                <a:ea typeface="Source Serif Pro"/>
                <a:cs typeface="Source Serif Pro"/>
                <a:sym typeface="Source Serif Pro"/>
              </a:rPr>
              <a:t>Used extensively in biomechanics research &amp; industry</a:t>
            </a:r>
            <a:endParaRPr sz="1500">
              <a:solidFill>
                <a:schemeClr val="dk1"/>
              </a:solidFill>
              <a:latin typeface="Source Serif Pro"/>
              <a:ea typeface="Source Serif Pro"/>
              <a:cs typeface="Source Serif Pro"/>
              <a:sym typeface="Source Serif Pro"/>
            </a:endParaRPr>
          </a:p>
          <a:p>
            <a:pPr indent="-323850" lvl="0" marL="457200" rtl="0" algn="l">
              <a:lnSpc>
                <a:spcPct val="115000"/>
              </a:lnSpc>
              <a:spcBef>
                <a:spcPts val="0"/>
              </a:spcBef>
              <a:spcAft>
                <a:spcPts val="0"/>
              </a:spcAft>
              <a:buClr>
                <a:schemeClr val="dk1"/>
              </a:buClr>
              <a:buSzPts val="1500"/>
              <a:buFont typeface="Source Serif Pro"/>
              <a:buChar char="●"/>
            </a:pPr>
            <a:r>
              <a:rPr lang="en" sz="1500">
                <a:solidFill>
                  <a:schemeClr val="dk1"/>
                </a:solidFill>
                <a:latin typeface="Source Serif Pro"/>
                <a:ea typeface="Source Serif Pro"/>
                <a:cs typeface="Source Serif Pro"/>
                <a:sym typeface="Source Serif Pro"/>
              </a:rPr>
              <a:t>The CMC tool calculates synergistic muscle activations to produce a motion that best matches the imposed kinematics, outputting MEER</a:t>
            </a:r>
            <a:endParaRPr sz="15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8490f456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8490f456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SR</a:t>
            </a:r>
            <a:endParaRPr sz="1400">
              <a:solidFill>
                <a:schemeClr val="dk1"/>
              </a:solidFill>
              <a:latin typeface="Source Serif Pro"/>
              <a:ea typeface="Source Serif Pro"/>
              <a:cs typeface="Source Serif Pro"/>
              <a:sym typeface="Source Serif Pro"/>
            </a:endParaRPr>
          </a:p>
          <a:p>
            <a:pPr indent="-336550" lvl="0" marL="4572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Thus, we can use the muscle states data as a </a:t>
            </a:r>
            <a:r>
              <a:rPr b="1" i="1" lang="en" sz="1700">
                <a:solidFill>
                  <a:srgbClr val="980000"/>
                </a:solidFill>
                <a:latin typeface="Source Serif Pro"/>
                <a:ea typeface="Source Serif Pro"/>
                <a:cs typeface="Source Serif Pro"/>
                <a:sym typeface="Source Serif Pro"/>
              </a:rPr>
              <a:t>secondary measure</a:t>
            </a:r>
            <a:r>
              <a:rPr lang="en" sz="1700">
                <a:solidFill>
                  <a:schemeClr val="dk1"/>
                </a:solidFill>
                <a:latin typeface="Source Serif Pro"/>
                <a:ea typeface="Source Serif Pro"/>
                <a:cs typeface="Source Serif Pro"/>
                <a:sym typeface="Source Serif Pro"/>
              </a:rPr>
              <a:t> to analyze changes in MEER as the model changes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New background information that has and will become increasingly important as we move forward is centered on biomechanical analysis.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From OpenSim, we can extract muscle states, such as force-length and force-velocity relationships of muscle as seen in the figure on the right, which are used in calculating muscle forces and thus metabolic energy expenditure rates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There have been studies performed that have validated through modeling and experimental measurements that these muscle states have important implications for muscle efficiency</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Thus, analysis of these muscles states can be used to analyze how metabolics change as a function of seat position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And now David will bring us through the refined workflow used for our complete analysis of one case</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8490f456c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8490f456c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SR</a:t>
            </a:r>
            <a:endParaRPr b="1" sz="1200">
              <a:latin typeface="Source Serif Pro"/>
              <a:ea typeface="Source Serif Pro"/>
              <a:cs typeface="Source Serif Pro"/>
              <a:sym typeface="Source Serif Pr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8490f456c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8490f456c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SR</a:t>
            </a:r>
            <a:endParaRPr sz="1200">
              <a:latin typeface="Source Serif Pro"/>
              <a:ea typeface="Source Serif Pro"/>
              <a:cs typeface="Source Serif Pro"/>
              <a:sym typeface="Source Serif Pro"/>
            </a:endParaRPr>
          </a:p>
          <a:p>
            <a:pPr indent="0" lvl="0" marL="0" rtl="0" algn="l">
              <a:lnSpc>
                <a:spcPct val="115000"/>
              </a:lnSpc>
              <a:spcBef>
                <a:spcPts val="0"/>
              </a:spcBef>
              <a:spcAft>
                <a:spcPts val="1200"/>
              </a:spcAft>
              <a:buClr>
                <a:schemeClr val="dk1"/>
              </a:buClr>
              <a:buSzPts val="1100"/>
              <a:buFont typeface="Arial"/>
              <a:buNone/>
            </a:pPr>
            <a:r>
              <a:rPr lang="en" sz="1200">
                <a:latin typeface="Source Serif Pro"/>
                <a:ea typeface="Source Serif Pro"/>
                <a:cs typeface="Source Serif Pro"/>
                <a:sym typeface="Source Serif Pro"/>
              </a:rPr>
              <a:t>80rpm</a:t>
            </a:r>
            <a:endParaRPr sz="1200">
              <a:latin typeface="Source Serif Pro"/>
              <a:ea typeface="Source Serif Pro"/>
              <a:cs typeface="Source Serif Pro"/>
              <a:sym typeface="Source Serif Pr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8490f45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c8490f45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DG - 7</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8a21395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8a21395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right leg plus a bicycle bottom bracket with 1 right pedal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will be sufficient to demonstrate our workflow for cycling analysis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6809512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6809512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simplified leg only includes for upper leg muscles.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 quadricep, the vastus intermedius extends the knee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 hamstrings, the biceps femoris long and short head for hip and knee extend the hip and flex the knee,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 glute, the gluteus maximus which also serves to extend the hip.</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6809512f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6809512f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leg features 13 controllable degrees of freedom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(list off DOF from figure)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t>MTP = </a:t>
            </a:r>
            <a:r>
              <a:rPr lang="en" sz="1200">
                <a:solidFill>
                  <a:srgbClr val="202124"/>
                </a:solidFill>
                <a:highlight>
                  <a:srgbClr val="FFFFFF"/>
                </a:highlight>
                <a:latin typeface="Roboto"/>
                <a:ea typeface="Roboto"/>
                <a:cs typeface="Roboto"/>
                <a:sym typeface="Roboto"/>
              </a:rPr>
              <a:t>meta tarso pha langeal joints (MTP joints)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6809512f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6809512f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DG</a:t>
            </a:r>
            <a:endParaRPr/>
          </a:p>
          <a:p>
            <a:pPr indent="0" lvl="0" marL="0" rtl="0" algn="l">
              <a:spcBef>
                <a:spcPts val="0"/>
              </a:spcBef>
              <a:spcAft>
                <a:spcPts val="0"/>
              </a:spcAft>
              <a:buClr>
                <a:schemeClr val="dk1"/>
              </a:buClr>
              <a:buSzPts val="1100"/>
              <a:buFont typeface="Arial"/>
              <a:buNone/>
            </a:pPr>
            <a:r>
              <a:rPr lang="en"/>
              <a:t>Key component of our model are the constraints</a:t>
            </a:r>
            <a:endParaRPr/>
          </a:p>
          <a:p>
            <a:pPr indent="0" lvl="0" marL="0" rtl="0" algn="l">
              <a:spcBef>
                <a:spcPts val="0"/>
              </a:spcBef>
              <a:spcAft>
                <a:spcPts val="0"/>
              </a:spcAft>
              <a:buClr>
                <a:schemeClr val="dk1"/>
              </a:buClr>
              <a:buSzPts val="1100"/>
              <a:buFont typeface="Arial"/>
              <a:buNone/>
            </a:pPr>
            <a:r>
              <a:rPr lang="en"/>
              <a:t>Fully constrain the pelvis in space</a:t>
            </a:r>
            <a:endParaRPr/>
          </a:p>
          <a:p>
            <a:pPr indent="-298450" lvl="0" marL="457200" rtl="0" algn="l">
              <a:spcBef>
                <a:spcPts val="0"/>
              </a:spcBef>
              <a:spcAft>
                <a:spcPts val="0"/>
              </a:spcAft>
              <a:buSzPts val="1100"/>
              <a:buChar char="●"/>
            </a:pPr>
            <a:r>
              <a:rPr lang="en"/>
              <a:t>No longer able to translate in space -&gt; Important to keep the pelvis at the correct saddle position</a:t>
            </a:r>
            <a:endParaRPr/>
          </a:p>
          <a:p>
            <a:pPr indent="-298450" lvl="0" marL="457200" rtl="0" algn="l">
              <a:spcBef>
                <a:spcPts val="0"/>
              </a:spcBef>
              <a:spcAft>
                <a:spcPts val="0"/>
              </a:spcAft>
              <a:buSzPts val="1100"/>
              <a:buChar char="●"/>
            </a:pPr>
            <a:r>
              <a:rPr lang="en"/>
              <a:t>No longer able to rotate in any manner -&gt; important since there is no musculature included for stabilizing moments and torques at the pelvis</a:t>
            </a:r>
            <a:endParaRPr/>
          </a:p>
          <a:p>
            <a:pPr indent="0" lvl="0" marL="0" rtl="0" algn="l">
              <a:spcBef>
                <a:spcPts val="0"/>
              </a:spcBef>
              <a:spcAft>
                <a:spcPts val="0"/>
              </a:spcAft>
              <a:buClr>
                <a:schemeClr val="dk1"/>
              </a:buClr>
              <a:buSzPts val="1100"/>
              <a:buFont typeface="Arial"/>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We couple all motion of the foot and bottom bracket crank pedal with a “pedal clip” constraint</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Keeping the foot on the pedal at all times during our simulations is necessary  to represent cycling</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6809512f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6809512f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OpenSim’s forward dynamics tool is exactly as it sounds. Either external forces from the environment around your model and/or muscle forces from user-defined activations will drive the motion of the model forward in time during the simulation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ab5f532c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ab5f532c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SR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recap quickly our prob def. &amp; context...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6809512f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6809512f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However,instead of just relying on explicitly stating external forces, the user can prescribe a function with respect to time to any of the degrees of freedom.</a:t>
            </a:r>
            <a:endParaRPr>
              <a:solidFill>
                <a:schemeClr val="dk1"/>
              </a:solidFill>
            </a:endParaRPr>
          </a:p>
          <a:p>
            <a:pPr indent="0" lvl="0" marL="0" rtl="0" algn="l">
              <a:spcBef>
                <a:spcPts val="0"/>
              </a:spcBef>
              <a:spcAft>
                <a:spcPts val="0"/>
              </a:spcAft>
              <a:buNone/>
            </a:pPr>
            <a:r>
              <a:rPr lang="en">
                <a:solidFill>
                  <a:schemeClr val="dk1"/>
                </a:solidFill>
              </a:rPr>
              <a:t>This is essentially a velocity constraint for this degree of freedom.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we can generate a set of model kinematics without having to know about all of the forces acting on the leg during cycling, but instead allow the velocity of the crank to determine the motion of the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Can prescribe a function to any of the DOF, and the model will move to satisfy the motion.</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6809512f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6809512f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Within the context of our Workflow, we leverage the Forward Dynamics Tool for our “Simulated Forward Kinematics” step, or SFK for short.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SFK, we prescribe a function of 80 rotations per minute to the crank angle, and in conjunction with the pedal clip constraint, we can produce model motion without needed to explicitly state external forces acting on the model.</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6809512f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6809512f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to talk about the second primary tool relevant to our study: Computed Muscle Control Tool, or CMC for short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6809512f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6809512f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with CMC, instead of imposing external forces or velocity constraints on the model, we instead ask the model to track some desired motion. </a:t>
            </a:r>
            <a:br>
              <a:rPr lang="en">
                <a:solidFill>
                  <a:schemeClr val="dk1"/>
                </a:solidFill>
              </a:rPr>
            </a:br>
            <a:r>
              <a:rPr lang="en">
                <a:solidFill>
                  <a:schemeClr val="dk1"/>
                </a:solidFill>
              </a:rPr>
              <a:t>And for that desired motion, the model determines the appropriate muscle activations which would recreate the desired motion for the model. </a:t>
            </a:r>
            <a:br>
              <a:rPr lang="en">
                <a:solidFill>
                  <a:schemeClr val="dk1"/>
                </a:solidFill>
              </a:rPr>
            </a:br>
            <a:r>
              <a:rPr lang="en">
                <a:solidFill>
                  <a:schemeClr val="dk1"/>
                </a:solidFill>
              </a:rPr>
              <a:t>The muscle activations themselves are simply fractional values ranging from 0 to 1 that measure how much of the muscle is being recruited / being utilized to produce a force.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Unlike the Forward Dynamics Tool where we prescribe a function and have a sort of velocity constraint on our system, there several combinations of muscle activations that the model could find that generate some type of cycling motion. </a:t>
            </a:r>
            <a:br>
              <a:rPr lang="en">
                <a:solidFill>
                  <a:schemeClr val="dk1"/>
                </a:solidFill>
              </a:rPr>
            </a:br>
            <a:r>
              <a:rPr lang="en">
                <a:solidFill>
                  <a:schemeClr val="dk1"/>
                </a:solidFill>
              </a:rPr>
              <a:t>Naturally, as for any problem space with a large range of potential solutions, the CMC Tool performs some optimization to address this.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6809512f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c6809512f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DG</a:t>
            </a:r>
            <a:endParaRPr sz="1200">
              <a:solidFill>
                <a:schemeClr val="dk1"/>
              </a:solidFill>
              <a:latin typeface="Source Serif Pro"/>
              <a:ea typeface="Source Serif Pro"/>
              <a:cs typeface="Source Serif Pro"/>
              <a:sym typeface="Source Serif Pro"/>
            </a:endParaRPr>
          </a:p>
          <a:p>
            <a:pPr indent="0" lvl="0" marL="457200" rtl="0" algn="l">
              <a:lnSpc>
                <a:spcPct val="115000"/>
              </a:lnSpc>
              <a:spcBef>
                <a:spcPts val="0"/>
              </a:spcBef>
              <a:spcAft>
                <a:spcPts val="0"/>
              </a:spcAft>
              <a:buNone/>
            </a:pPr>
            <a:r>
              <a:rPr lang="en" sz="1200">
                <a:solidFill>
                  <a:schemeClr val="dk1"/>
                </a:solidFill>
                <a:latin typeface="Source Serif Pro"/>
                <a:ea typeface="Source Serif Pro"/>
                <a:cs typeface="Source Serif Pro"/>
                <a:sym typeface="Source Serif Pro"/>
              </a:rPr>
              <a:t>Since muscles in the human body are redundant, meaning it is more often than not that more than 1 muscle is applying forces in the same direction or generating moment about the same joint, optimization needs to be done to find a specific solution.</a:t>
            </a:r>
            <a:endParaRPr sz="1200">
              <a:solidFill>
                <a:schemeClr val="dk1"/>
              </a:solidFill>
              <a:latin typeface="Source Serif Pro"/>
              <a:ea typeface="Source Serif Pro"/>
              <a:cs typeface="Source Serif Pro"/>
              <a:sym typeface="Source Serif Pro"/>
            </a:endParaRPr>
          </a:p>
          <a:p>
            <a:pPr indent="0" lvl="0" marL="457200" rtl="0" algn="l">
              <a:lnSpc>
                <a:spcPct val="115000"/>
              </a:lnSpc>
              <a:spcBef>
                <a:spcPts val="1200"/>
              </a:spcBef>
              <a:spcAft>
                <a:spcPts val="0"/>
              </a:spcAft>
              <a:buNone/>
            </a:pPr>
            <a:r>
              <a:rPr lang="en" sz="1200">
                <a:solidFill>
                  <a:schemeClr val="dk1"/>
                </a:solidFill>
                <a:latin typeface="Source Serif Pro"/>
                <a:ea typeface="Source Serif Pro"/>
                <a:cs typeface="Source Serif Pro"/>
                <a:sym typeface="Source Serif Pro"/>
              </a:rPr>
              <a:t>CMC Tool chooses an objective function J to minimize for its optimization solver. </a:t>
            </a:r>
            <a:endParaRPr sz="1200">
              <a:solidFill>
                <a:schemeClr val="dk1"/>
              </a:solidFill>
              <a:latin typeface="Source Serif Pro"/>
              <a:ea typeface="Source Serif Pro"/>
              <a:cs typeface="Source Serif Pro"/>
              <a:sym typeface="Source Serif Pro"/>
            </a:endParaRPr>
          </a:p>
          <a:p>
            <a:pPr indent="-304800" lvl="1" marL="914400" rtl="0" algn="l">
              <a:lnSpc>
                <a:spcPct val="115000"/>
              </a:lnSpc>
              <a:spcBef>
                <a:spcPts val="1200"/>
              </a:spcBef>
              <a:spcAft>
                <a:spcPts val="0"/>
              </a:spcAft>
              <a:buClr>
                <a:schemeClr val="dk1"/>
              </a:buClr>
              <a:buSzPts val="1200"/>
              <a:buFont typeface="Source Serif Pro"/>
              <a:buChar char="○"/>
            </a:pPr>
            <a:r>
              <a:rPr lang="en" sz="1200">
                <a:solidFill>
                  <a:schemeClr val="dk1"/>
                </a:solidFill>
                <a:latin typeface="Source Serif Pro"/>
                <a:ea typeface="Source Serif Pro"/>
                <a:cs typeface="Source Serif Pro"/>
                <a:sym typeface="Source Serif Pro"/>
              </a:rPr>
              <a:t>The x-i’s are the activations for all muscles in the body, as well as for any other external forces being applied to the model to help produce a desired motion.</a:t>
            </a:r>
            <a:endParaRPr sz="1200">
              <a:solidFill>
                <a:schemeClr val="dk1"/>
              </a:solidFill>
              <a:latin typeface="Source Serif Pro"/>
              <a:ea typeface="Source Serif Pro"/>
              <a:cs typeface="Source Serif Pro"/>
              <a:sym typeface="Source Serif Pro"/>
            </a:endParaRPr>
          </a:p>
          <a:p>
            <a:pPr indent="-304800" lvl="1" marL="914400" rtl="0" algn="l">
              <a:lnSpc>
                <a:spcPct val="115000"/>
              </a:lnSpc>
              <a:spcBef>
                <a:spcPts val="0"/>
              </a:spcBef>
              <a:spcAft>
                <a:spcPts val="0"/>
              </a:spcAft>
              <a:buClr>
                <a:schemeClr val="dk1"/>
              </a:buClr>
              <a:buSzPts val="1200"/>
              <a:buFont typeface="Source Serif Pro"/>
              <a:buChar char="○"/>
            </a:pPr>
            <a:r>
              <a:rPr lang="en" sz="1200">
                <a:solidFill>
                  <a:schemeClr val="dk1"/>
                </a:solidFill>
                <a:latin typeface="Source Serif Pro"/>
                <a:ea typeface="Source Serif Pro"/>
                <a:cs typeface="Source Serif Pro"/>
                <a:sym typeface="Source Serif Pro"/>
              </a:rPr>
              <a:t>The pair of q double prime desired and q double prime CMC correspond to the desired joint accelerations with are the input into the CMC Tool, and the actual joint accelerations being produced by the CMC Tool during simulation.</a:t>
            </a:r>
            <a:endParaRPr sz="1200">
              <a:solidFill>
                <a:schemeClr val="dk1"/>
              </a:solidFill>
              <a:latin typeface="Source Serif Pro"/>
              <a:ea typeface="Source Serif Pro"/>
              <a:cs typeface="Source Serif Pro"/>
              <a:sym typeface="Source Serif Pro"/>
            </a:endParaRPr>
          </a:p>
          <a:p>
            <a:pPr indent="-304800" lvl="1" marL="914400" rtl="0" algn="l">
              <a:lnSpc>
                <a:spcPct val="115000"/>
              </a:lnSpc>
              <a:spcBef>
                <a:spcPts val="0"/>
              </a:spcBef>
              <a:spcAft>
                <a:spcPts val="0"/>
              </a:spcAft>
              <a:buClr>
                <a:schemeClr val="dk1"/>
              </a:buClr>
              <a:buSzPts val="1200"/>
              <a:buFont typeface="Source Serif Pro"/>
              <a:buChar char="○"/>
            </a:pPr>
            <a:r>
              <a:rPr lang="en" sz="1200">
                <a:solidFill>
                  <a:schemeClr val="dk1"/>
                </a:solidFill>
                <a:latin typeface="Source Serif Pro"/>
                <a:ea typeface="Source Serif Pro"/>
                <a:cs typeface="Source Serif Pro"/>
                <a:sym typeface="Source Serif Pro"/>
              </a:rPr>
              <a:t>The weights on activations for muscles and weights on deviations in joint angle accelerations are set by the user.</a:t>
            </a:r>
            <a:endParaRPr sz="1200">
              <a:solidFill>
                <a:schemeClr val="dk1"/>
              </a:solidFill>
              <a:latin typeface="Source Serif Pro"/>
              <a:ea typeface="Source Serif Pro"/>
              <a:cs typeface="Source Serif Pro"/>
              <a:sym typeface="Source Serif Pro"/>
            </a:endParaRPr>
          </a:p>
          <a:p>
            <a:pPr indent="-304800" lvl="1" marL="914400" rtl="0" algn="l">
              <a:lnSpc>
                <a:spcPct val="115000"/>
              </a:lnSpc>
              <a:spcBef>
                <a:spcPts val="0"/>
              </a:spcBef>
              <a:spcAft>
                <a:spcPts val="0"/>
              </a:spcAft>
              <a:buClr>
                <a:schemeClr val="dk1"/>
              </a:buClr>
              <a:buSzPts val="1200"/>
              <a:buFont typeface="Source Serif Pro"/>
              <a:buChar char="○"/>
            </a:pPr>
            <a:r>
              <a:rPr lang="en" sz="1200">
                <a:solidFill>
                  <a:schemeClr val="dk1"/>
                </a:solidFill>
                <a:latin typeface="Source Serif Pro"/>
                <a:ea typeface="Source Serif Pro"/>
                <a:cs typeface="Source Serif Pro"/>
                <a:sym typeface="Source Serif Pro"/>
              </a:rPr>
              <a:t>Also, not all joint angles/ degrees of freedom need to be tracked. Typically, a smaller subset is selected, referred to as the tracking tasks, to help specify the optimization problem for the CMC Tool.</a:t>
            </a:r>
            <a:endParaRPr sz="1200">
              <a:solidFill>
                <a:schemeClr val="dk1"/>
              </a:solidFill>
              <a:latin typeface="Source Serif Pro"/>
              <a:ea typeface="Source Serif Pro"/>
              <a:cs typeface="Source Serif Pro"/>
              <a:sym typeface="Source Serif Pro"/>
            </a:endParaRPr>
          </a:p>
          <a:p>
            <a:pPr indent="0" lvl="0" marL="457200" rtl="0" algn="l">
              <a:lnSpc>
                <a:spcPct val="115000"/>
              </a:lnSpc>
              <a:spcBef>
                <a:spcPts val="1200"/>
              </a:spcBef>
              <a:spcAft>
                <a:spcPts val="1200"/>
              </a:spcAft>
              <a:buNone/>
            </a:pPr>
            <a:r>
              <a:rPr lang="en" sz="1200">
                <a:solidFill>
                  <a:schemeClr val="dk1"/>
                </a:solidFill>
                <a:latin typeface="Source Serif Pro"/>
                <a:ea typeface="Source Serif Pro"/>
                <a:cs typeface="Source Serif Pro"/>
                <a:sym typeface="Source Serif Pro"/>
              </a:rPr>
              <a:t>Muscle activation measures the recruitment of muscles being used to generate a force</a:t>
            </a:r>
            <a:br>
              <a:rPr lang="en" sz="1200">
                <a:solidFill>
                  <a:schemeClr val="dk1"/>
                </a:solidFill>
                <a:latin typeface="Source Serif Pro"/>
                <a:ea typeface="Source Serif Pro"/>
                <a:cs typeface="Source Serif Pro"/>
                <a:sym typeface="Source Serif Pro"/>
              </a:rPr>
            </a:br>
            <a:r>
              <a:rPr i="1" lang="en" sz="1600">
                <a:solidFill>
                  <a:schemeClr val="dk1"/>
                </a:solidFill>
                <a:latin typeface="Source Serif Pro"/>
                <a:ea typeface="Source Serif Pro"/>
                <a:cs typeface="Source Serif Pro"/>
                <a:sym typeface="Source Serif Pro"/>
              </a:rPr>
              <a:t>a</a:t>
            </a:r>
            <a:r>
              <a:rPr baseline="-25000" i="1" lang="en" sz="1600">
                <a:solidFill>
                  <a:schemeClr val="dk1"/>
                </a:solidFill>
                <a:latin typeface="Source Serif Pro"/>
                <a:ea typeface="Source Serif Pro"/>
                <a:cs typeface="Source Serif Pro"/>
                <a:sym typeface="Source Serif Pro"/>
              </a:rPr>
              <a:t>muscle</a:t>
            </a:r>
            <a:r>
              <a:rPr i="1" lang="en" sz="1600">
                <a:solidFill>
                  <a:schemeClr val="dk1"/>
                </a:solidFill>
                <a:latin typeface="Source Serif Pro"/>
                <a:ea typeface="Source Serif Pro"/>
                <a:cs typeface="Source Serif Pro"/>
                <a:sym typeface="Source Serif Pro"/>
              </a:rPr>
              <a:t> ∈ [0, 1]</a:t>
            </a:r>
            <a:endParaRPr sz="6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c6809512f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c6809512f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DG</a:t>
            </a:r>
            <a:endParaRPr/>
          </a:p>
          <a:p>
            <a:pPr indent="0" lvl="0" marL="0" rtl="0" algn="l">
              <a:spcBef>
                <a:spcPts val="0"/>
              </a:spcBef>
              <a:spcAft>
                <a:spcPts val="0"/>
              </a:spcAft>
              <a:buClr>
                <a:schemeClr val="dk1"/>
              </a:buClr>
              <a:buSzPts val="1100"/>
              <a:buFont typeface="Arial"/>
              <a:buNone/>
            </a:pPr>
            <a:r>
              <a:rPr lang="en"/>
              <a:t>In the context of our workflow, the CMC Tool really defines our CMC Step. We will tell our model to track some desired cycling motion, and then have returned as an output, a set of muscle activations for our four muscles that should reproduce the desired cycling motion without too much deviation.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are two things to watch for when logically checking the results of the CMC Tool based on the optimization</a:t>
            </a:r>
            <a:endParaRPr/>
          </a:p>
          <a:p>
            <a:pPr indent="-298450" lvl="0" marL="457200" rtl="0" algn="l">
              <a:spcBef>
                <a:spcPts val="0"/>
              </a:spcBef>
              <a:spcAft>
                <a:spcPts val="0"/>
              </a:spcAft>
              <a:buSzPts val="1100"/>
              <a:buAutoNum type="arabicPeriod"/>
            </a:pPr>
            <a:r>
              <a:rPr lang="en"/>
              <a:t>Does the motion look correct / similar to what was given as an input?</a:t>
            </a:r>
            <a:endParaRPr/>
          </a:p>
          <a:p>
            <a:pPr indent="-298450" lvl="0" marL="457200" rtl="0" algn="l">
              <a:spcBef>
                <a:spcPts val="0"/>
              </a:spcBef>
              <a:spcAft>
                <a:spcPts val="0"/>
              </a:spcAft>
              <a:buSzPts val="1100"/>
              <a:buAutoNum type="arabicPeriod"/>
            </a:pPr>
            <a:r>
              <a:rPr lang="en"/>
              <a:t>Do the timing of muscle activations occur where one would expect from experience / EMG studies?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now Cait will talk through the workflow using the tools we’ve talked about here.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8490f456c_2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8490f456c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CEC - 4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Now I am going to walk you through the computational workflow that we developed and used to analyze a set of saddle positions with our model and tools that David just explained.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8490f456c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c8490f456c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CEC</a:t>
            </a:r>
            <a:endParaRPr sz="1200">
              <a:solidFill>
                <a:schemeClr val="dk1"/>
              </a:solidFill>
              <a:latin typeface="Calibri"/>
              <a:ea typeface="Calibri"/>
              <a:cs typeface="Calibri"/>
              <a:sym typeface="Calibri"/>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latin typeface="Calibri"/>
                <a:ea typeface="Calibri"/>
                <a:cs typeface="Calibri"/>
                <a:sym typeface="Calibri"/>
              </a:rPr>
              <a:t>The parameterized input to our model was the </a:t>
            </a:r>
            <a:r>
              <a:rPr lang="en" sz="1200">
                <a:solidFill>
                  <a:schemeClr val="dk1"/>
                </a:solidFill>
                <a:latin typeface="Calibri"/>
                <a:ea typeface="Calibri"/>
                <a:cs typeface="Calibri"/>
                <a:sym typeface="Calibri"/>
              </a:rPr>
              <a:t>saddle </a:t>
            </a:r>
            <a:r>
              <a:rPr lang="en" sz="1200">
                <a:solidFill>
                  <a:schemeClr val="dk1"/>
                </a:solidFill>
                <a:latin typeface="Calibri"/>
                <a:ea typeface="Calibri"/>
                <a:cs typeface="Calibri"/>
                <a:sym typeface="Calibri"/>
              </a:rPr>
              <a:t>position of the </a:t>
            </a:r>
            <a:r>
              <a:rPr lang="en" sz="1200">
                <a:solidFill>
                  <a:schemeClr val="dk1"/>
                </a:solidFill>
                <a:latin typeface="Calibri"/>
                <a:ea typeface="Calibri"/>
                <a:cs typeface="Calibri"/>
                <a:sym typeface="Calibri"/>
              </a:rPr>
              <a:t>bicycle </a:t>
            </a:r>
            <a:r>
              <a:rPr lang="en" sz="1200">
                <a:solidFill>
                  <a:schemeClr val="dk1"/>
                </a:solidFill>
                <a:latin typeface="Calibri"/>
                <a:ea typeface="Calibri"/>
                <a:cs typeface="Calibri"/>
                <a:sym typeface="Calibri"/>
              </a:rPr>
              <a:t>with respect to the bottom bracket.</a:t>
            </a:r>
            <a:endParaRPr sz="1200">
              <a:solidFill>
                <a:schemeClr val="dk1"/>
              </a:solidFill>
              <a:latin typeface="Calibri"/>
              <a:ea typeface="Calibri"/>
              <a:cs typeface="Calibri"/>
              <a:sym typeface="Calibri"/>
            </a:endParaRPr>
          </a:p>
          <a:p>
            <a:pPr indent="-304800" lvl="1" marL="914400" rtl="0" algn="just">
              <a:lnSpc>
                <a:spcPct val="115000"/>
              </a:lnSpc>
              <a:spcBef>
                <a:spcPts val="0"/>
              </a:spcBef>
              <a:spcAft>
                <a:spcPts val="0"/>
              </a:spcAft>
              <a:buClr>
                <a:schemeClr val="dk1"/>
              </a:buClr>
              <a:buSzPts val="1200"/>
              <a:buChar char="○"/>
            </a:pPr>
            <a:r>
              <a:rPr lang="en" sz="1200">
                <a:solidFill>
                  <a:schemeClr val="dk1"/>
                </a:solidFill>
                <a:latin typeface="Calibri"/>
                <a:ea typeface="Calibri"/>
                <a:cs typeface="Calibri"/>
                <a:sym typeface="Calibri"/>
              </a:rPr>
              <a:t>This was implemented by moving the pelvis local coordinate frame with respect to the bottom bracket as shown in the figure.</a:t>
            </a:r>
            <a:endParaRPr sz="1200">
              <a:solidFill>
                <a:schemeClr val="dk1"/>
              </a:solidFill>
              <a:latin typeface="Calibri"/>
              <a:ea typeface="Calibri"/>
              <a:cs typeface="Calibri"/>
              <a:sym typeface="Calibri"/>
            </a:endParaRPr>
          </a:p>
          <a:p>
            <a:pPr indent="-304800" lvl="2" marL="1371600" rtl="0" algn="just">
              <a:lnSpc>
                <a:spcPct val="115000"/>
              </a:lnSpc>
              <a:spcBef>
                <a:spcPts val="0"/>
              </a:spcBef>
              <a:spcAft>
                <a:spcPts val="0"/>
              </a:spcAft>
              <a:buClr>
                <a:schemeClr val="dk1"/>
              </a:buClr>
              <a:buSzPts val="1200"/>
              <a:buChar char="■"/>
            </a:pPr>
            <a:r>
              <a:rPr b="1" lang="en" sz="1200">
                <a:solidFill>
                  <a:schemeClr val="dk1"/>
                </a:solidFill>
                <a:latin typeface="Calibri"/>
                <a:ea typeface="Calibri"/>
                <a:cs typeface="Calibri"/>
                <a:sym typeface="Calibri"/>
              </a:rPr>
              <a:t>The figure on the right </a:t>
            </a:r>
            <a:r>
              <a:rPr lang="en" sz="1200">
                <a:solidFill>
                  <a:schemeClr val="dk1"/>
                </a:solidFill>
                <a:latin typeface="Calibri"/>
                <a:ea typeface="Calibri"/>
                <a:cs typeface="Calibri"/>
                <a:sym typeface="Calibri"/>
              </a:rPr>
              <a:t>shows how the angle and heights are varied for the different trials.</a:t>
            </a:r>
            <a:endParaRPr sz="1200">
              <a:solidFill>
                <a:schemeClr val="dk1"/>
              </a:solidFill>
              <a:latin typeface="Calibri"/>
              <a:ea typeface="Calibri"/>
              <a:cs typeface="Calibri"/>
              <a:sym typeface="Calibri"/>
            </a:endParaRPr>
          </a:p>
          <a:p>
            <a:pPr indent="-304800" lvl="1" marL="914400" rtl="0" algn="just">
              <a:lnSpc>
                <a:spcPct val="115000"/>
              </a:lnSpc>
              <a:spcBef>
                <a:spcPts val="0"/>
              </a:spcBef>
              <a:spcAft>
                <a:spcPts val="0"/>
              </a:spcAft>
              <a:buClr>
                <a:schemeClr val="dk1"/>
              </a:buClr>
              <a:buSzPts val="1200"/>
              <a:buChar char="○"/>
            </a:pPr>
            <a:r>
              <a:rPr lang="en" sz="1200">
                <a:solidFill>
                  <a:schemeClr val="dk1"/>
                </a:solidFill>
                <a:latin typeface="Calibri"/>
                <a:ea typeface="Calibri"/>
                <a:cs typeface="Calibri"/>
                <a:sym typeface="Calibri"/>
              </a:rPr>
              <a:t>The pelvis location is calculated from a </a:t>
            </a:r>
            <a:r>
              <a:rPr lang="en" sz="1200">
                <a:solidFill>
                  <a:schemeClr val="dk1"/>
                </a:solidFill>
                <a:latin typeface="Calibri"/>
                <a:ea typeface="Calibri"/>
                <a:cs typeface="Calibri"/>
                <a:sym typeface="Calibri"/>
              </a:rPr>
              <a:t>seat tube height, R, and a </a:t>
            </a:r>
            <a:r>
              <a:rPr lang="en" sz="1200">
                <a:solidFill>
                  <a:schemeClr val="dk1"/>
                </a:solidFill>
                <a:latin typeface="Calibri"/>
                <a:ea typeface="Calibri"/>
                <a:cs typeface="Calibri"/>
                <a:sym typeface="Calibri"/>
              </a:rPr>
              <a:t> seat tube angle, </a:t>
            </a:r>
            <a:r>
              <a:rPr i="1" lang="en" sz="1200">
                <a:solidFill>
                  <a:schemeClr val="dk1"/>
                </a:solidFill>
                <a:latin typeface="Times New Roman"/>
                <a:ea typeface="Times New Roman"/>
                <a:cs typeface="Times New Roman"/>
                <a:sym typeface="Times New Roman"/>
              </a:rPr>
              <a:t>θ</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latin typeface="Calibri"/>
                <a:ea typeface="Calibri"/>
                <a:cs typeface="Calibri"/>
                <a:sym typeface="Calibri"/>
              </a:rPr>
              <a:t>We chose three seat tube angles: </a:t>
            </a:r>
            <a:r>
              <a:rPr i="1" lang="en" sz="1200">
                <a:solidFill>
                  <a:schemeClr val="dk1"/>
                </a:solidFill>
                <a:latin typeface="Times New Roman"/>
                <a:ea typeface="Times New Roman"/>
                <a:cs typeface="Times New Roman"/>
                <a:sym typeface="Times New Roman"/>
              </a:rPr>
              <a:t>θ</a:t>
            </a:r>
            <a:r>
              <a:rPr lang="en" sz="1200">
                <a:solidFill>
                  <a:schemeClr val="dk1"/>
                </a:solidFill>
                <a:latin typeface="Calibri"/>
                <a:ea typeface="Calibri"/>
                <a:cs typeface="Calibri"/>
                <a:sym typeface="Calibri"/>
              </a:rPr>
              <a:t> = {102°, 105°, 108°}, and two seat tube heights: R = {0.8196 m, 0.8396 m}, giving us six unique saddle positions for our investigation.</a:t>
            </a:r>
            <a:endParaRPr sz="1200">
              <a:solidFill>
                <a:schemeClr val="dk1"/>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8490f456c_2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8490f456c_2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CEC</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SzPts val="1200"/>
              <a:buFont typeface="Calibri"/>
              <a:buChar char="●"/>
            </a:pPr>
            <a:r>
              <a:rPr lang="en" sz="1200">
                <a:solidFill>
                  <a:schemeClr val="dk1"/>
                </a:solidFill>
                <a:latin typeface="Calibri"/>
                <a:ea typeface="Calibri"/>
                <a:cs typeface="Calibri"/>
                <a:sym typeface="Calibri"/>
              </a:rPr>
              <a:t>The Simulated Forward Kinematics (SFK) step of the workflow was where the model leg passively followed a cycling motion, and the motion and reaction force data for the leg was stored for later analysis.</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step substituted data normally collected from motion capture experiments where joint angles of a subject would be recorded as the subject performs some motion, and external reaction forces would be measured from force plates.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SzPts val="1200"/>
              <a:buFont typeface="Calibri"/>
              <a:buChar char="●"/>
            </a:pPr>
            <a:r>
              <a:rPr lang="en" sz="1200">
                <a:latin typeface="Calibri"/>
                <a:ea typeface="Calibri"/>
                <a:cs typeface="Calibri"/>
                <a:sym typeface="Calibri"/>
              </a:rPr>
              <a:t>This was achieved by prescribing a constant velocity function of 80 RPM to the crank angle of the model, and then the model passively followed the crank via the pedal clip constraint.</a:t>
            </a:r>
            <a:endParaRPr i="1" sz="1200">
              <a:latin typeface="Calibri"/>
              <a:ea typeface="Calibri"/>
              <a:cs typeface="Calibri"/>
              <a:sym typeface="Calibri"/>
            </a:endParaRPr>
          </a:p>
          <a:p>
            <a:pPr indent="-304800" lvl="0" marL="457200" rtl="0" algn="just">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key outputs of SFK step trials were joint angles, muscle fiber lengths, muscle fiber velocities, and reaction pedal forces at the midfoot vs. time. </a:t>
            </a:r>
            <a:endParaRPr sz="1200">
              <a:solidFill>
                <a:schemeClr val="dk1"/>
              </a:solidFill>
              <a:latin typeface="Calibri"/>
              <a:ea typeface="Calibri"/>
              <a:cs typeface="Calibri"/>
              <a:sym typeface="Calibri"/>
            </a:endParaRPr>
          </a:p>
          <a:p>
            <a:pPr indent="-304800" lvl="0" marL="457200" rtl="0" algn="just">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Pedal reaction forces were smoothed in MATLAB for each subsequent CMC trial.</a:t>
            </a:r>
            <a:endParaRPr sz="1200">
              <a:solidFill>
                <a:schemeClr val="dk1"/>
              </a:solidFill>
              <a:latin typeface="Calibri"/>
              <a:ea typeface="Calibri"/>
              <a:cs typeface="Calibri"/>
              <a:sym typeface="Calibri"/>
            </a:endParaRPr>
          </a:p>
          <a:p>
            <a:pPr indent="-304800" lvl="0" marL="457200" rtl="0" algn="just">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Joint angles and the smoothed reaction forces from SFK were used as inputs for the next step of our workflow.</a:t>
            </a:r>
            <a:endParaRPr sz="1200">
              <a:solidFill>
                <a:schemeClr val="dk1"/>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8490f456c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8490f456c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CEC</a:t>
            </a:r>
            <a:endParaRPr i="1"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SzPts val="1200"/>
              <a:buFont typeface="Calibri"/>
              <a:buChar char="●"/>
            </a:pPr>
            <a:r>
              <a:rPr lang="en" sz="1200">
                <a:solidFill>
                  <a:schemeClr val="dk1"/>
                </a:solidFill>
                <a:latin typeface="Calibri"/>
                <a:ea typeface="Calibri"/>
                <a:cs typeface="Calibri"/>
                <a:sym typeface="Calibri"/>
              </a:rPr>
              <a:t>This brings us to the Computed Muscle Control, or CMC tool, step</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SzPts val="1200"/>
              <a:buFont typeface="Calibri"/>
              <a:buChar char="●"/>
            </a:pPr>
            <a:r>
              <a:rPr lang="en" sz="1200">
                <a:solidFill>
                  <a:schemeClr val="dk1"/>
                </a:solidFill>
                <a:latin typeface="Calibri"/>
                <a:ea typeface="Calibri"/>
                <a:cs typeface="Calibri"/>
                <a:sym typeface="Calibri"/>
              </a:rPr>
              <a:t>The CMC Tool was used to calculate the muscle activations required for the model’s muscles to produce the same motion from the SFK step.</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 order to do this, the kinematics of the DOF of the model were “tracked” with the CMC Tool optimization objective function such that the CMC model’s kinematics most closely matched the SFK model’s kinematics</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SzPts val="1200"/>
              <a:buFont typeface="Calibri"/>
              <a:buChar char="○"/>
            </a:pPr>
            <a:r>
              <a:rPr lang="en" sz="1200">
                <a:solidFill>
                  <a:schemeClr val="dk1"/>
                </a:solidFill>
                <a:latin typeface="Calibri"/>
                <a:ea typeface="Calibri"/>
                <a:cs typeface="Calibri"/>
                <a:sym typeface="Calibri"/>
              </a:rPr>
              <a:t>At every time step in the CMC simulation, a set of muscle activations were solved </a:t>
            </a:r>
            <a:r>
              <a:rPr lang="en" sz="1200">
                <a:solidFill>
                  <a:srgbClr val="980000"/>
                </a:solidFill>
                <a:latin typeface="Calibri"/>
                <a:ea typeface="Calibri"/>
                <a:cs typeface="Calibri"/>
                <a:sym typeface="Calibri"/>
              </a:rPr>
              <a:t>via the minimized optimization function </a:t>
            </a:r>
            <a:r>
              <a:rPr lang="en" sz="1200">
                <a:solidFill>
                  <a:schemeClr val="dk1"/>
                </a:solidFill>
                <a:latin typeface="Calibri"/>
                <a:ea typeface="Calibri"/>
                <a:cs typeface="Calibri"/>
                <a:sym typeface="Calibri"/>
              </a:rPr>
              <a:t>to propagate the model forward in time.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While tracking a desired subset of joint angles, the CMC Tool generated a solution of muscle activations to produce the motion of the SFK Trial.</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DOF that were tracked during the CMC simulation were the crank angle, hip angle, knee angle, and metatarsophalangeal (mtp/toe) angle.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crank angle was included in the tracking tasks for all of our trials, primarily to help ensure a constant pedaling motion at 80 rpm.</a:t>
            </a:r>
            <a:endParaRPr sz="8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i="1" lang="en" sz="1200">
                <a:solidFill>
                  <a:schemeClr val="dk1"/>
                </a:solidFill>
                <a:latin typeface="Calibri"/>
                <a:ea typeface="Calibri"/>
                <a:cs typeface="Calibri"/>
                <a:sym typeface="Calibri"/>
              </a:rPr>
              <a:t>The CMC simulation can be unstable in the sense that a solution of muscle activations may not always be found for the entire simulation window.</a:t>
            </a:r>
            <a:endParaRPr i="1"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From muscle activations found with the CMC Tool, MEER was calculated</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0"/>
              </a:spcAft>
              <a:buNone/>
            </a:pPr>
            <a:r>
              <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0"/>
              </a:spcAft>
              <a:buNone/>
            </a:pPr>
            <a:r>
              <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0"/>
              </a:spcAft>
              <a:buNone/>
            </a:pPr>
            <a:r>
              <a:t/>
            </a:r>
            <a:endParaRPr sz="1200">
              <a:solidFill>
                <a:schemeClr val="dk1"/>
              </a:solidFill>
              <a:latin typeface="Calibri"/>
              <a:ea typeface="Calibri"/>
              <a:cs typeface="Calibri"/>
              <a:sym typeface="Calibri"/>
            </a:endParaRPr>
          </a:p>
          <a:p>
            <a:pPr indent="-304800" lvl="0" marL="457200" rtl="0" algn="just">
              <a:lnSpc>
                <a:spcPct val="107916"/>
              </a:lnSpc>
              <a:spcBef>
                <a:spcPts val="8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Settings of the CMC Tool  must be adjusted among the six different trials until convergence and a solution are determined for the entire simulation time of 0.75 seconds.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dealt with this obstacle by slightly adjusting the weighting of the reserve actuators of only the crank angle among the six CMC trials until a solution for the entire simulation time was found.</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Tuning the actuators refers to increasing or decreasing the cost of using an actuator with respect to the objective function</a:t>
            </a:r>
            <a:r>
              <a:rPr lang="en" sz="1200">
                <a:solidFill>
                  <a:srgbClr val="FF0000"/>
                </a:solidFill>
                <a:latin typeface="Calibri"/>
                <a:ea typeface="Calibri"/>
                <a:cs typeface="Calibri"/>
                <a:sym typeface="Calibri"/>
              </a:rPr>
              <a:t> (Equation (3)). </a:t>
            </a:r>
            <a:endParaRPr sz="1200">
              <a:solidFill>
                <a:srgbClr val="FF0000"/>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limited tuning of reserve actuators to only a reserve actuator located at the bottom bracket. This helps turn the crank when the model leg cannot exert sufficient torque to drive the motion and turn the crank at a rate of 80 rpm.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8490f456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8490f456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SR</a:t>
            </a:r>
            <a:endParaRPr b="1" sz="1200">
              <a:latin typeface="Source Serif Pro"/>
              <a:ea typeface="Source Serif Pro"/>
              <a:cs typeface="Source Serif Pro"/>
              <a:sym typeface="Source Serif Pr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8490f456c_2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8490f456c_2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CEC</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then analyzed and plotted the data for the muscles’ MEER in MATLAB versus crank angle to compare the outcomes of the different saddle positions.</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is a COMPARATIVE TOOL in that the absolute values that we will see on the next slides shouldn’t be taken as much as the comparison between trials.</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will present the full-cycle averaged MEER over the entire revolution to capture the results of the entire cycling revolution.</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averaged value is more stable and gets rid of numerical instability from sharp peaks in the data.</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will also look at the MEER for the entire cycle for one of the saddle position cases.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also validated our MEER analysis with muscle states analysis.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Recall, muscle states are the muscle fiber lengths and muscle fiber velocities for a particular muscle at a moment in time.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active force generating capacity of a muscle is based on the muscle state as it is the product of the force due to the muscle length and the force due to the muscle velocity</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If a muscle has a higher active force generating capacity due to its muscle states, the muscle will require less activation to generate the same amount of force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with a larger active force generating capacity, less activation will be required to generate a given motion and the MEER will be smaller than when compared to a muscle with a lower active force generating capacity. </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Thus,we can determine insights about MEER without calculating MEER.</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showed that this muscle states active force capacity analysis was used to validate the MEER results.</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0"/>
              </a:spcAft>
              <a:buNone/>
            </a:pPr>
            <a:r>
              <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0"/>
              </a:spcAft>
              <a:buNone/>
            </a:pPr>
            <a:r>
              <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0"/>
              </a:spcAft>
              <a:buNone/>
            </a:pPr>
            <a:r>
              <a:t/>
            </a:r>
            <a:endParaRPr sz="1200">
              <a:solidFill>
                <a:schemeClr val="dk1"/>
              </a:solidFill>
              <a:latin typeface="Calibri"/>
              <a:ea typeface="Calibri"/>
              <a:cs typeface="Calibri"/>
              <a:sym typeface="Calibri"/>
            </a:endParaRPr>
          </a:p>
          <a:p>
            <a:pPr indent="-304800" lvl="0" marL="457200" rtl="0" algn="just">
              <a:lnSpc>
                <a:spcPct val="107916"/>
              </a:lnSpc>
              <a:spcBef>
                <a:spcPts val="8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As mentioned previously, the muscle states outputs of the Simulated Forward Kinematics step are used to calculate the active force capacity of muscle.</a:t>
            </a: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c8490f456c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c8490f456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CC - 7 min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I’ll be covering the results and analysis of our saddle positions input and </a:t>
            </a:r>
            <a:r>
              <a:rPr lang="en"/>
              <a:t>show</a:t>
            </a:r>
            <a:r>
              <a:rPr lang="en"/>
              <a:t> how these results validate our computational workflow</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98a225696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98a225696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3D bar plot showing the full cycle average MEER for all 6 saddle positions.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see that there are trends in the data where the MEER at the lower radius of 0.8196 is smaller than the MEERs at the larger radius of 0.8396.</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Takeaway is that the smallest full cycle average MEER is at the saddle position r = 0.8196 and theta = 108 degrees. This means, this position is considered the most efficient of the 6 saddle positions we trialed.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98a22569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c98a22569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have the individual MEERs over the full crank angle for each saddle position. The graphs show 5 lines with 4 of them representing the individual muscle MEERs and 1 line representing the total MEER for that saddle position.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There’s a lot of information here to digest, so lets zoom in on just 1 of our plots to examine, our smallest MEER position where r = 0.8196 and theta = 108 deg.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98a225696_4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98a225696_4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CC</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can see the 5 lines more clearly: black line is the total MEER, and the colored lines represent 1 of the 4 muscles on our model.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plot is extremely useful in helping us validate our model. The trends that we see here are hugely significant as they show us that our SFK step in our workflow, where we simulated motion, is capable of reproducing realistic dynamics and realistic relative MEERs.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what we’re doing here is that we’re checking when each muscle is activated in the crank cycle and validating this with </a:t>
            </a:r>
            <a:r>
              <a:rPr lang="en" sz="1200">
                <a:solidFill>
                  <a:schemeClr val="dk1"/>
                </a:solidFill>
                <a:latin typeface="Calibri"/>
                <a:ea typeface="Calibri"/>
                <a:cs typeface="Calibri"/>
                <a:sym typeface="Calibri"/>
              </a:rPr>
              <a:t>empirical</a:t>
            </a:r>
            <a:r>
              <a:rPr lang="en" sz="1200">
                <a:solidFill>
                  <a:schemeClr val="dk1"/>
                </a:solidFill>
                <a:latin typeface="Calibri"/>
                <a:ea typeface="Calibri"/>
                <a:cs typeface="Calibri"/>
                <a:sym typeface="Calibri"/>
              </a:rPr>
              <a:t> evidence.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For example, we see the biceps femoris long head peaking in the transition region between the downstroke and the upstroke. This is dynamically </a:t>
            </a:r>
            <a:r>
              <a:rPr lang="en" sz="1200">
                <a:solidFill>
                  <a:schemeClr val="dk1"/>
                </a:solidFill>
                <a:latin typeface="Calibri"/>
                <a:ea typeface="Calibri"/>
                <a:cs typeface="Calibri"/>
                <a:sym typeface="Calibri"/>
              </a:rPr>
              <a:t>realistic</a:t>
            </a:r>
            <a:r>
              <a:rPr lang="en" sz="1200">
                <a:solidFill>
                  <a:schemeClr val="dk1"/>
                </a:solidFill>
                <a:latin typeface="Calibri"/>
                <a:ea typeface="Calibri"/>
                <a:cs typeface="Calibri"/>
                <a:sym typeface="Calibri"/>
              </a:rPr>
              <a:t> of a pedaling motion because this is the point in the cycle where your hamstring activates to pull your leg backward.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As another key takeaway, we can look at the trend for vastus intermedius. We see that it reaches its highest value during the downstroke, which makes sense as this is where your quad activates to exert force on the pedal. We see the trend dip down in the transition region before rising again through the tail end of the upstroke region. This is empirically validated as @300deg of the crank angle, vas_int begins contracting to sweep the lower leg forward which explains the upward trend in MEER for this muscle</a:t>
            </a:r>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98a225696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98a225696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addition to MEER outputs, as Cait mentioned in our analysis methods, we also looked at the active force generating capacity which is calculated from the muscle states which are obtained from our sfk step. </a:t>
            </a:r>
            <a:endParaRPr>
              <a:solidFill>
                <a:schemeClr val="dk1"/>
              </a:solidFill>
            </a:endParaRPr>
          </a:p>
          <a:p>
            <a:pPr indent="-298450" lvl="0" marL="457200" rtl="0" algn="just">
              <a:lnSpc>
                <a:spcPct val="107916"/>
              </a:lnSpc>
              <a:spcBef>
                <a:spcPts val="0"/>
              </a:spcBef>
              <a:spcAft>
                <a:spcPts val="0"/>
              </a:spcAft>
              <a:buClr>
                <a:schemeClr val="dk1"/>
              </a:buClr>
              <a:buSzPts val="1100"/>
              <a:buChar char="-"/>
            </a:pPr>
            <a:r>
              <a:rPr lang="en" sz="1200">
                <a:solidFill>
                  <a:schemeClr val="dk1"/>
                </a:solidFill>
                <a:latin typeface="Calibri"/>
                <a:ea typeface="Calibri"/>
                <a:cs typeface="Calibri"/>
                <a:sym typeface="Calibri"/>
              </a:rPr>
              <a:t>These are important to study as muscle states (active force capacity during concentric contraction) can be used to validate MEER as described by Sepehr in our introduction and background.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we can see that we generated active force capacity plots for each of our 6 saddle positions over the entire length of the crank angle.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Again, there’s a lot of information here, so we’ll zoom into just 1 plot, the same saddle position that we examined a few slide back where r = 0.8196 and theta is 108deg. </a:t>
            </a:r>
            <a:endParaRPr>
              <a:solidFill>
                <a:schemeClr val="dk1"/>
              </a:solidFill>
            </a:endParaRPr>
          </a:p>
          <a:p>
            <a:pPr indent="0" lvl="0" marL="0" rtl="0" algn="just">
              <a:lnSpc>
                <a:spcPct val="107916"/>
              </a:lnSpc>
              <a:spcBef>
                <a:spcPts val="0"/>
              </a:spcBef>
              <a:spcAft>
                <a:spcPts val="80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98a225696_4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98a225696_4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CC</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Looking @ that trial, we are checking to see that the muscle states correspond to the realistic motion, essentially that the muscle fiber lengths and muscle velocities are accurately represented throughout the crank angle.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Some of the key takeaways are: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&lt;read </a:t>
            </a:r>
            <a:r>
              <a:rPr lang="en" sz="1200">
                <a:solidFill>
                  <a:schemeClr val="dk1"/>
                </a:solidFill>
                <a:latin typeface="Calibri"/>
                <a:ea typeface="Calibri"/>
                <a:cs typeface="Calibri"/>
                <a:sym typeface="Calibri"/>
              </a:rPr>
              <a:t>takeaway</a:t>
            </a:r>
            <a:r>
              <a:rPr lang="en" sz="1200">
                <a:solidFill>
                  <a:schemeClr val="dk1"/>
                </a:solidFill>
                <a:latin typeface="Calibri"/>
                <a:ea typeface="Calibri"/>
                <a:cs typeface="Calibri"/>
                <a:sym typeface="Calibri"/>
              </a:rPr>
              <a:t> on slide&gt; Eccentric contraction is when the muscle is elongating and doing negative work. This corresponds well to the motion as in the tail end of the upstroke, the k</a:t>
            </a:r>
            <a:r>
              <a:rPr lang="en" sz="1200">
                <a:solidFill>
                  <a:schemeClr val="dk1"/>
                </a:solidFill>
                <a:latin typeface="Calibri"/>
                <a:ea typeface="Calibri"/>
                <a:cs typeface="Calibri"/>
                <a:sym typeface="Calibri"/>
              </a:rPr>
              <a:t>nee extends which allows biceps femoris lh to move eccentrically. Also because it attached at the hip.</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For the next one, we see that the vastus </a:t>
            </a:r>
            <a:r>
              <a:rPr lang="en" sz="1200">
                <a:solidFill>
                  <a:schemeClr val="dk1"/>
                </a:solidFill>
                <a:latin typeface="Calibri"/>
                <a:ea typeface="Calibri"/>
                <a:cs typeface="Calibri"/>
                <a:sym typeface="Calibri"/>
              </a:rPr>
              <a:t>intermedius</a:t>
            </a:r>
            <a:r>
              <a:rPr lang="en" sz="1200">
                <a:solidFill>
                  <a:schemeClr val="dk1"/>
                </a:solidFill>
                <a:latin typeface="Calibri"/>
                <a:ea typeface="Calibri"/>
                <a:cs typeface="Calibri"/>
                <a:sym typeface="Calibri"/>
              </a:rPr>
              <a:t> force peaks at maximum fiber length. This is also biomechanically accurate as the muscle reaches its longest during the very beginning of the upstroke. </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Finally we see the bicep femoris short head force decreasing throughout the crnak </a:t>
            </a:r>
            <a:r>
              <a:rPr lang="en" sz="1200">
                <a:solidFill>
                  <a:schemeClr val="dk1"/>
                </a:solidFill>
                <a:latin typeface="Calibri"/>
                <a:ea typeface="Calibri"/>
                <a:cs typeface="Calibri"/>
                <a:sym typeface="Calibri"/>
              </a:rPr>
              <a:t>angle</a:t>
            </a:r>
            <a:r>
              <a:rPr lang="en" sz="1200">
                <a:solidFill>
                  <a:schemeClr val="dk1"/>
                </a:solidFill>
                <a:latin typeface="Calibri"/>
                <a:ea typeface="Calibri"/>
                <a:cs typeface="Calibri"/>
                <a:sym typeface="Calibri"/>
              </a:rPr>
              <a:t> and this is due to decreasing muscle fiber length which also validates our </a:t>
            </a:r>
            <a:r>
              <a:rPr lang="en" sz="1200">
                <a:solidFill>
                  <a:schemeClr val="dk1"/>
                </a:solidFill>
                <a:latin typeface="Calibri"/>
                <a:ea typeface="Calibri"/>
                <a:cs typeface="Calibri"/>
                <a:sym typeface="Calibri"/>
              </a:rPr>
              <a:t>empirical</a:t>
            </a:r>
            <a:r>
              <a:rPr lang="en" sz="1200">
                <a:solidFill>
                  <a:schemeClr val="dk1"/>
                </a:solidFill>
                <a:latin typeface="Calibri"/>
                <a:ea typeface="Calibri"/>
                <a:cs typeface="Calibri"/>
                <a:sym typeface="Calibri"/>
              </a:rPr>
              <a:t> understanding.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 Summary, the trends we observe in this plot validates the model and the workflow’s ability to produce active force capacity plots that are </a:t>
            </a:r>
            <a:r>
              <a:rPr lang="en" sz="1200">
                <a:solidFill>
                  <a:schemeClr val="dk1"/>
                </a:solidFill>
                <a:latin typeface="Calibri"/>
                <a:ea typeface="Calibri"/>
                <a:cs typeface="Calibri"/>
                <a:sym typeface="Calibri"/>
              </a:rPr>
              <a:t>representative</a:t>
            </a:r>
            <a:r>
              <a:rPr lang="en" sz="1200">
                <a:solidFill>
                  <a:schemeClr val="dk1"/>
                </a:solidFill>
                <a:latin typeface="Calibri"/>
                <a:ea typeface="Calibri"/>
                <a:cs typeface="Calibri"/>
                <a:sym typeface="Calibri"/>
              </a:rPr>
              <a:t> of a cycling motion. </a:t>
            </a:r>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c98a225696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c98a225696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CC</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To see how these active force capacity plots can be used as further validation for our MEER results, let’s see a graph of the active force capacity of </a:t>
            </a:r>
            <a:r>
              <a:rPr lang="en" sz="1200">
                <a:solidFill>
                  <a:schemeClr val="dk1"/>
                </a:solidFill>
                <a:latin typeface="Calibri"/>
                <a:ea typeface="Calibri"/>
                <a:cs typeface="Calibri"/>
                <a:sym typeface="Calibri"/>
              </a:rPr>
              <a:t>the</a:t>
            </a:r>
            <a:r>
              <a:rPr lang="en" sz="1200">
                <a:solidFill>
                  <a:schemeClr val="dk1"/>
                </a:solidFill>
                <a:latin typeface="Calibri"/>
                <a:ea typeface="Calibri"/>
                <a:cs typeface="Calibri"/>
                <a:sym typeface="Calibri"/>
              </a:rPr>
              <a:t> vastus intermedius muscle. We are looking at 3 saddle positions here all at r = 0.8196.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can conclude here that the saddle position at theta = 102 has the smallest active force capacity, and that’s especially noticeable at the beginning of the upstroke.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particular activation time point is relevant to consider as we saw in the previous graph, the knee extends during the upstroke, using the vas_int. </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Most importantly, this gives us insights </a:t>
            </a:r>
            <a:r>
              <a:rPr lang="en" sz="1200">
                <a:solidFill>
                  <a:schemeClr val="dk1"/>
                </a:solidFill>
                <a:latin typeface="Calibri"/>
                <a:ea typeface="Calibri"/>
                <a:cs typeface="Calibri"/>
                <a:sym typeface="Calibri"/>
              </a:rPr>
              <a:t>about</a:t>
            </a:r>
            <a:r>
              <a:rPr lang="en" sz="1200">
                <a:solidFill>
                  <a:schemeClr val="dk1"/>
                </a:solidFill>
                <a:latin typeface="Calibri"/>
                <a:ea typeface="Calibri"/>
                <a:cs typeface="Calibri"/>
                <a:sym typeface="Calibri"/>
              </a:rPr>
              <a:t> MEER for the vastus at these saddle positions. </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80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c98a225696_1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c98a225696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R,θ)=(0.8196m, 102°): MEER_avg = 5.896 W</a:t>
            </a:r>
            <a:endParaRPr/>
          </a:p>
          <a:p>
            <a:pPr indent="0" lvl="0" marL="0" rtl="0" algn="l">
              <a:spcBef>
                <a:spcPts val="0"/>
              </a:spcBef>
              <a:spcAft>
                <a:spcPts val="0"/>
              </a:spcAft>
              <a:buClr>
                <a:schemeClr val="dk1"/>
              </a:buClr>
              <a:buSzPts val="1100"/>
              <a:buFont typeface="Arial"/>
              <a:buNone/>
            </a:pPr>
            <a:r>
              <a:rPr lang="en"/>
              <a:t>(R,θ)=(0.8196m, 105°): </a:t>
            </a:r>
            <a:r>
              <a:rPr lang="en">
                <a:solidFill>
                  <a:schemeClr val="dk1"/>
                </a:solidFill>
              </a:rPr>
              <a:t>MEER_avg</a:t>
            </a:r>
            <a:r>
              <a:rPr lang="en"/>
              <a:t> = 5.7998 W</a:t>
            </a:r>
            <a:endParaRPr/>
          </a:p>
          <a:p>
            <a:pPr indent="0" lvl="0" marL="0" rtl="0" algn="l">
              <a:spcBef>
                <a:spcPts val="0"/>
              </a:spcBef>
              <a:spcAft>
                <a:spcPts val="0"/>
              </a:spcAft>
              <a:buClr>
                <a:schemeClr val="dk1"/>
              </a:buClr>
              <a:buSzPts val="1100"/>
              <a:buFont typeface="Arial"/>
              <a:buNone/>
            </a:pPr>
            <a:r>
              <a:rPr lang="en"/>
              <a:t>(R,θ)=(0.8196m, 108°): </a:t>
            </a:r>
            <a:r>
              <a:rPr lang="en">
                <a:solidFill>
                  <a:schemeClr val="dk1"/>
                </a:solidFill>
              </a:rPr>
              <a:t>MEER_avg</a:t>
            </a:r>
            <a:r>
              <a:rPr lang="en"/>
              <a:t> = 5.8057 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see this, we can show the MEER for the same 3 saddle positions at r = 0.8196. After calculating average MEER, we noted that the full cycle average MEER is highest at theta = 102 which confirms the previous graph’s conclusions and shows how muscle states can be used to extract insights </a:t>
            </a:r>
            <a:r>
              <a:rPr lang="en"/>
              <a:t>about</a:t>
            </a:r>
            <a:r>
              <a:rPr lang="en"/>
              <a:t> MEER.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now i’ll pass it to cait to share where this project goes from here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c8490f456c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c8490f456c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CEC -  2</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800"/>
              </a:spcAft>
              <a:buClr>
                <a:schemeClr val="dk1"/>
              </a:buClr>
              <a:buSzPts val="1100"/>
              <a:buFont typeface="Arial"/>
              <a:buNone/>
            </a:pPr>
            <a:r>
              <a:rPr lang="en" sz="1200">
                <a:solidFill>
                  <a:schemeClr val="dk1"/>
                </a:solidFill>
                <a:latin typeface="Calibri"/>
                <a:ea typeface="Calibri"/>
                <a:cs typeface="Calibri"/>
                <a:sym typeface="Calibri"/>
              </a:rPr>
              <a:t>As we compiled and analyzed the results from our workflow, we arrived at the level of complexity for our OpenSim model based on our goal </a:t>
            </a:r>
            <a:r>
              <a:rPr lang="en" sz="1200">
                <a:solidFill>
                  <a:srgbClr val="0000FF"/>
                </a:solidFill>
                <a:latin typeface="Calibri"/>
                <a:ea typeface="Calibri"/>
                <a:cs typeface="Calibri"/>
                <a:sym typeface="Calibri"/>
              </a:rPr>
              <a:t>to develop a computational workflow to </a:t>
            </a:r>
            <a:r>
              <a:rPr lang="en" sz="1200">
                <a:solidFill>
                  <a:schemeClr val="dk1"/>
                </a:solidFill>
                <a:latin typeface="Calibri"/>
                <a:ea typeface="Calibri"/>
                <a:cs typeface="Calibri"/>
                <a:sym typeface="Calibri"/>
              </a:rPr>
              <a:t>understand the relationship between saddle position and MEER.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8490f456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8490f456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SR</a:t>
            </a:r>
            <a:endParaRPr sz="1200">
              <a:latin typeface="Source Serif Pro"/>
              <a:ea typeface="Source Serif Pro"/>
              <a:cs typeface="Source Serif Pro"/>
              <a:sym typeface="Source Serif Pro"/>
            </a:endParaRPr>
          </a:p>
          <a:p>
            <a:pPr indent="0" lvl="0" marL="0" rtl="0" algn="l">
              <a:lnSpc>
                <a:spcPct val="115000"/>
              </a:lnSpc>
              <a:spcBef>
                <a:spcPts val="0"/>
              </a:spcBef>
              <a:spcAft>
                <a:spcPts val="0"/>
              </a:spcAft>
              <a:buClr>
                <a:schemeClr val="dk1"/>
              </a:buClr>
              <a:buSzPts val="1100"/>
              <a:buFont typeface="Arial"/>
              <a:buNone/>
            </a:pPr>
            <a:r>
              <a:rPr lang="en" sz="1200">
                <a:latin typeface="Source Serif Pro"/>
                <a:ea typeface="Source Serif Pro"/>
                <a:cs typeface="Source Serif Pro"/>
                <a:sym typeface="Source Serif Pro"/>
              </a:rPr>
              <a:t>We are trying to determine how seat position, defined by the x and y distance in meters from the bottom bracket of the bike, affects metabolic energy expenditure rate. We know from literature that an optimal saddle position is achieved when metabolic energy expenditure rate is minimized. Where metabolic energy expenditure rate is defined as the energy expenditure of the system proportional to the sum of the resting metabolic expenditure rate and the ATP consumption rate of each muscle. </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latin typeface="Source Serif Pro"/>
                <a:ea typeface="Source Serif Pro"/>
                <a:cs typeface="Source Serif Pro"/>
                <a:sym typeface="Source Serif Pro"/>
              </a:rPr>
              <a:t>Determining this relationship, specifically determining the optimal saddle positions in which the energy expenditure is minimized, is an area of interest for the cycling company, Specialized, who work with elite cyclists</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t/>
            </a:r>
            <a:endParaRPr b="1" sz="1200">
              <a:latin typeface="Source Serif Pro"/>
              <a:ea typeface="Source Serif Pro"/>
              <a:cs typeface="Source Serif Pro"/>
              <a:sym typeface="Source Serif Pr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c884d6e8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c884d6e8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CEC</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304800" lvl="0" marL="457200" rtl="0" algn="just">
              <a:lnSpc>
                <a:spcPct val="107916"/>
              </a:lnSpc>
              <a:spcBef>
                <a:spcPts val="8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had also investigated and created proof-of-concept models to add to the model complexity including incorporating resistance torque at the crank and adding lower-leg muscles such as the gastroc and tibialis anterior. These may be incorporated by Specialized moving forward.</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t/>
            </a:r>
            <a:endParaRPr i="1"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i="1" lang="en" sz="1200">
                <a:solidFill>
                  <a:schemeClr val="dk1"/>
                </a:solidFill>
                <a:latin typeface="Calibri"/>
                <a:ea typeface="Calibri"/>
                <a:cs typeface="Calibri"/>
                <a:sym typeface="Calibri"/>
              </a:rPr>
              <a:t>These were not included in the model used in our workflow today because adding complexity may not always add realism.</a:t>
            </a:r>
            <a:endParaRPr i="1"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c8490f456c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c8490f456c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CEC</a:t>
            </a:r>
            <a:endParaRPr sz="1200">
              <a:solidFill>
                <a:schemeClr val="dk1"/>
              </a:solidFill>
              <a:latin typeface="Calibri"/>
              <a:ea typeface="Calibri"/>
              <a:cs typeface="Calibri"/>
              <a:sym typeface="Calibri"/>
            </a:endParaRPr>
          </a:p>
          <a:p>
            <a:pPr indent="0" lvl="0" marL="0" rtl="0" algn="just">
              <a:lnSpc>
                <a:spcPct val="107916"/>
              </a:lnSpc>
              <a:spcBef>
                <a:spcPts val="80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304800" lvl="0" marL="457200" rtl="0" algn="just">
              <a:lnSpc>
                <a:spcPct val="107916"/>
              </a:lnSpc>
              <a:spcBef>
                <a:spcPts val="8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Additionally, we had investigated a two-leg model, as seen in some of the trials on this slide as we worked toward debugging.</a:t>
            </a:r>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c8490f456c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c8490f456c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CEC</a:t>
            </a:r>
            <a:endParaRPr sz="1200">
              <a:solidFill>
                <a:schemeClr val="dk1"/>
              </a:solidFill>
              <a:latin typeface="Calibri"/>
              <a:ea typeface="Calibri"/>
              <a:cs typeface="Calibri"/>
              <a:sym typeface="Calibri"/>
            </a:endParaRPr>
          </a:p>
          <a:p>
            <a:pPr indent="-304800" lvl="0" marL="457200" rtl="0" algn="just">
              <a:lnSpc>
                <a:spcPct val="107916"/>
              </a:lnSpc>
              <a:spcBef>
                <a:spcPts val="8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And, we were able to generate a completed SFK run of a two-legged model for Specialized to leverage in future analysis</a:t>
            </a:r>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c98a22569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c98a22569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Clr>
                <a:schemeClr val="dk1"/>
              </a:buClr>
              <a:buSzPts val="1100"/>
              <a:buFont typeface="Arial"/>
              <a:buNone/>
            </a:pPr>
            <a:r>
              <a:rPr lang="en" sz="1200">
                <a:solidFill>
                  <a:schemeClr val="dk1"/>
                </a:solidFill>
                <a:latin typeface="Calibri"/>
                <a:ea typeface="Calibri"/>
                <a:cs typeface="Calibri"/>
                <a:sym typeface="Calibri"/>
              </a:rPr>
              <a:t>CEC</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c98a22569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c98a22569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lang="en" sz="1200">
                <a:latin typeface="Calibri"/>
                <a:ea typeface="Calibri"/>
                <a:cs typeface="Calibri"/>
                <a:sym typeface="Calibri"/>
              </a:rPr>
              <a:t>CEC</a:t>
            </a:r>
            <a:endParaRPr>
              <a:latin typeface="Calibri"/>
              <a:ea typeface="Calibri"/>
              <a:cs typeface="Calibri"/>
              <a:sym typeface="Calibri"/>
            </a:endParaRPr>
          </a:p>
          <a:p>
            <a:pPr indent="-298450" lvl="0" marL="457200" rtl="0" algn="l">
              <a:lnSpc>
                <a:spcPct val="107916"/>
              </a:lnSpc>
              <a:spcBef>
                <a:spcPts val="800"/>
              </a:spcBef>
              <a:spcAft>
                <a:spcPts val="0"/>
              </a:spcAft>
              <a:buSzPts val="1100"/>
              <a:buFont typeface="Calibri"/>
              <a:buChar char="●"/>
            </a:pPr>
            <a:r>
              <a:rPr lang="en">
                <a:latin typeface="Calibri"/>
                <a:ea typeface="Calibri"/>
                <a:cs typeface="Calibri"/>
                <a:sym typeface="Calibri"/>
              </a:rPr>
              <a:t>Overall, we developed a computational workflow to relate cyclist MEER to saddle position.</a:t>
            </a:r>
            <a:endParaRPr>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We validated this workflow and analyzed the results for a set of saddle positions, finding a minimum MEER at a specific saddle position and validated these results with the muscle states analysis.</a:t>
            </a:r>
            <a:endParaRPr>
              <a:latin typeface="Calibri"/>
              <a:ea typeface="Calibri"/>
              <a:cs typeface="Calibri"/>
              <a:sym typeface="Calibri"/>
            </a:endParaRPr>
          </a:p>
          <a:p>
            <a:pPr indent="-298450" lvl="1" marL="914400" rtl="0" algn="l">
              <a:lnSpc>
                <a:spcPct val="107916"/>
              </a:lnSpc>
              <a:spcBef>
                <a:spcPts val="0"/>
              </a:spcBef>
              <a:spcAft>
                <a:spcPts val="0"/>
              </a:spcAft>
              <a:buSzPts val="1100"/>
              <a:buFont typeface="Calibri"/>
              <a:buChar char="○"/>
            </a:pPr>
            <a:r>
              <a:rPr lang="en">
                <a:latin typeface="Calibri"/>
                <a:ea typeface="Calibri"/>
                <a:cs typeface="Calibri"/>
                <a:sym typeface="Calibri"/>
              </a:rPr>
              <a:t>This muscle states analysis can be used as a validation of MEER or can be used standalone for even quicker results turnaround and iterations.</a:t>
            </a:r>
            <a:endParaRPr>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This computational workflow method was created to be used in the place of time-consuming traditional sports performance analysis methods with experimental data collection. </a:t>
            </a:r>
            <a:endParaRPr>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latin typeface="Calibri"/>
                <a:ea typeface="Calibri"/>
                <a:cs typeface="Calibri"/>
                <a:sym typeface="Calibri"/>
              </a:rPr>
              <a:t>This workflow method may now be used by our industry sponsor, Specialized, in their bicycle design cycle.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c8490f456c_2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c8490f456c_2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Clr>
                <a:schemeClr val="dk1"/>
              </a:buClr>
              <a:buSzPts val="1100"/>
              <a:buFont typeface="Arial"/>
              <a:buNone/>
            </a:pPr>
            <a:r>
              <a:rPr lang="en" sz="1200">
                <a:solidFill>
                  <a:schemeClr val="dk1"/>
                </a:solidFill>
                <a:latin typeface="Calibri"/>
                <a:ea typeface="Calibri"/>
                <a:cs typeface="Calibri"/>
                <a:sym typeface="Calibri"/>
              </a:rPr>
              <a:t>CEC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c98a22569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c98a22569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Clr>
                <a:schemeClr val="dk1"/>
              </a:buClr>
              <a:buSzPts val="1100"/>
              <a:buFont typeface="Arial"/>
              <a:buNone/>
            </a:pPr>
            <a:r>
              <a:rPr lang="en" sz="1200">
                <a:solidFill>
                  <a:schemeClr val="dk1"/>
                </a:solidFill>
                <a:latin typeface="Calibri"/>
                <a:ea typeface="Calibri"/>
                <a:cs typeface="Calibri"/>
                <a:sym typeface="Calibri"/>
              </a:rPr>
              <a:t>CEC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c8490f456c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c8490f456c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Clr>
                <a:schemeClr val="dk1"/>
              </a:buClr>
              <a:buSzPts val="1100"/>
              <a:buFont typeface="Arial"/>
              <a:buNone/>
            </a:pPr>
            <a:r>
              <a:rPr lang="en" sz="1200">
                <a:solidFill>
                  <a:schemeClr val="dk1"/>
                </a:solidFill>
                <a:latin typeface="Calibri"/>
                <a:ea typeface="Calibri"/>
                <a:cs typeface="Calibri"/>
                <a:sym typeface="Calibri"/>
              </a:rPr>
              <a:t>CEC</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c8490f456c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c8490f456c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CEC</a:t>
            </a:r>
            <a:endParaRPr sz="1400">
              <a:latin typeface="Source Serif Pro"/>
              <a:ea typeface="Source Serif Pro"/>
              <a:cs typeface="Source Serif Pro"/>
              <a:sym typeface="Source Serif Pro"/>
            </a:endParaRPr>
          </a:p>
          <a:p>
            <a:pPr indent="0" lvl="0" marL="0" rtl="0" algn="l">
              <a:spcBef>
                <a:spcPts val="8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8490f456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8490f456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SR</a:t>
            </a:r>
            <a:endParaRPr sz="1200">
              <a:latin typeface="Source Serif Pro"/>
              <a:ea typeface="Source Serif Pro"/>
              <a:cs typeface="Source Serif Pro"/>
              <a:sym typeface="Source Serif Pro"/>
            </a:endParaRPr>
          </a:p>
          <a:p>
            <a:pPr indent="0" lvl="0" marL="0" rtl="0" algn="l">
              <a:lnSpc>
                <a:spcPct val="115000"/>
              </a:lnSpc>
              <a:spcBef>
                <a:spcPts val="0"/>
              </a:spcBef>
              <a:spcAft>
                <a:spcPts val="0"/>
              </a:spcAft>
              <a:buClr>
                <a:schemeClr val="dk1"/>
              </a:buClr>
              <a:buSzPts val="1100"/>
              <a:buFont typeface="Arial"/>
              <a:buNone/>
            </a:pPr>
            <a:r>
              <a:rPr lang="en" sz="1200">
                <a:latin typeface="Source Serif Pro"/>
                <a:ea typeface="Source Serif Pro"/>
                <a:cs typeface="Source Serif Pro"/>
                <a:sym typeface="Source Serif Pro"/>
              </a:rPr>
              <a:t>We are trying to determine how seat position, defined by the x and y distance in meters from the bottom bracket of the bike, affects metabolic energy expenditure rate. We know from literature that an optimal saddle position is achieved when metabolic energy expenditure rate is minimized. Where metabolic energy expenditure rate is defined as the energy expenditure of the system proportional to the sum of the resting metabolic expenditure rate and the ATP consumption rate of each muscle. </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latin typeface="Source Serif Pro"/>
                <a:ea typeface="Source Serif Pro"/>
                <a:cs typeface="Source Serif Pro"/>
                <a:sym typeface="Source Serif Pro"/>
              </a:rPr>
              <a:t>Determining this relationship, specifically determining the optimal saddle positions in which the energy expenditure is minimized, is an area of interest for the cycling company, Specialized, who work with elite cyclists</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t/>
            </a:r>
            <a:endParaRPr b="1" sz="1200">
              <a:latin typeface="Source Serif Pro"/>
              <a:ea typeface="Source Serif Pro"/>
              <a:cs typeface="Source Serif Pro"/>
              <a:sym typeface="Source Serif Pr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8490f456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8490f456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SR</a:t>
            </a:r>
            <a:endParaRPr sz="1600">
              <a:solidFill>
                <a:srgbClr val="980000"/>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rPr lang="en" sz="1600">
                <a:solidFill>
                  <a:srgbClr val="980000"/>
                </a:solidFill>
                <a:latin typeface="Source Serif Pro"/>
                <a:ea typeface="Source Serif Pro"/>
                <a:cs typeface="Source Serif Pro"/>
                <a:sym typeface="Source Serif Pro"/>
              </a:rPr>
              <a:t>Conversion of </a:t>
            </a:r>
            <a:r>
              <a:rPr b="1" lang="en" sz="1600">
                <a:solidFill>
                  <a:srgbClr val="980000"/>
                </a:solidFill>
                <a:latin typeface="Source Serif Pro"/>
                <a:ea typeface="Source Serif Pro"/>
                <a:cs typeface="Source Serif Pro"/>
                <a:sym typeface="Source Serif Pro"/>
              </a:rPr>
              <a:t>chemical to mechanical power </a:t>
            </a:r>
            <a:r>
              <a:rPr lang="en" sz="1600">
                <a:solidFill>
                  <a:srgbClr val="980000"/>
                </a:solidFill>
                <a:latin typeface="Source Serif Pro"/>
                <a:ea typeface="Source Serif Pro"/>
                <a:cs typeface="Source Serif Pro"/>
                <a:sym typeface="Source Serif Pro"/>
              </a:rPr>
              <a:t>produced by muscles</a:t>
            </a:r>
            <a:endParaRPr b="1" sz="1600">
              <a:solidFill>
                <a:srgbClr val="980000"/>
              </a:solidFill>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8490f456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8490f456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SR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8490f456c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8490f456c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SR</a:t>
            </a:r>
            <a:endParaRPr/>
          </a:p>
          <a:p>
            <a:pPr indent="0" lvl="0" marL="0" rtl="0" algn="l">
              <a:spcBef>
                <a:spcPts val="0"/>
              </a:spcBef>
              <a:spcAft>
                <a:spcPts val="0"/>
              </a:spcAft>
              <a:buClr>
                <a:schemeClr val="dk1"/>
              </a:buClr>
              <a:buSzPts val="1100"/>
              <a:buFont typeface="Arial"/>
              <a:buNone/>
            </a:pPr>
            <a:r>
              <a:rPr lang="en"/>
              <a:t>To recap quickly our prob def. &amp; context...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8490f456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8490f456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SR</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As a review, many cycling experiments have been done looking at cycling kinematics, dynamics, and power generation.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Experimental data, such as electromyography for muscle activation, and motion capture was collected to validate computational modeling.</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980000"/>
              </a:buClr>
              <a:buSzPts val="1800"/>
              <a:buChar char="●"/>
              <a:defRPr/>
            </a:lvl1pPr>
            <a:lvl2pPr indent="-317500" lvl="1" marL="914400" algn="ctr">
              <a:spcBef>
                <a:spcPts val="0"/>
              </a:spcBef>
              <a:spcAft>
                <a:spcPts val="0"/>
              </a:spcAft>
              <a:buClr>
                <a:srgbClr val="980000"/>
              </a:buClr>
              <a:buSzPts val="1400"/>
              <a:buChar char="○"/>
              <a:defRPr/>
            </a:lvl2pPr>
            <a:lvl3pPr indent="-317500" lvl="2" marL="1371600" algn="ctr">
              <a:spcBef>
                <a:spcPts val="0"/>
              </a:spcBef>
              <a:spcAft>
                <a:spcPts val="0"/>
              </a:spcAft>
              <a:buClr>
                <a:srgbClr val="980000"/>
              </a:buClr>
              <a:buSzPts val="1400"/>
              <a:buChar char="■"/>
              <a:defRPr/>
            </a:lvl3pPr>
            <a:lvl4pPr indent="-317500" lvl="3" marL="1828800" algn="ctr">
              <a:spcBef>
                <a:spcPts val="0"/>
              </a:spcBef>
              <a:spcAft>
                <a:spcPts val="0"/>
              </a:spcAft>
              <a:buClr>
                <a:srgbClr val="980000"/>
              </a:buClr>
              <a:buSzPts val="1400"/>
              <a:buChar char="●"/>
              <a:defRPr/>
            </a:lvl4pPr>
            <a:lvl5pPr indent="-317500" lvl="4" marL="2286000" algn="ctr">
              <a:spcBef>
                <a:spcPts val="0"/>
              </a:spcBef>
              <a:spcAft>
                <a:spcPts val="0"/>
              </a:spcAft>
              <a:buClr>
                <a:srgbClr val="980000"/>
              </a:buClr>
              <a:buSzPts val="1400"/>
              <a:buChar char="○"/>
              <a:defRPr/>
            </a:lvl5pPr>
            <a:lvl6pPr indent="-317500" lvl="5" marL="2743200" algn="ctr">
              <a:spcBef>
                <a:spcPts val="0"/>
              </a:spcBef>
              <a:spcAft>
                <a:spcPts val="0"/>
              </a:spcAft>
              <a:buClr>
                <a:srgbClr val="980000"/>
              </a:buClr>
              <a:buSzPts val="1400"/>
              <a:buChar char="■"/>
              <a:defRPr/>
            </a:lvl6pPr>
            <a:lvl7pPr indent="-317500" lvl="6" marL="3200400" algn="ctr">
              <a:spcBef>
                <a:spcPts val="0"/>
              </a:spcBef>
              <a:spcAft>
                <a:spcPts val="0"/>
              </a:spcAft>
              <a:buClr>
                <a:srgbClr val="980000"/>
              </a:buClr>
              <a:buSzPts val="1400"/>
              <a:buChar char="●"/>
              <a:defRPr/>
            </a:lvl7pPr>
            <a:lvl8pPr indent="-317500" lvl="7" marL="3657600" algn="ctr">
              <a:spcBef>
                <a:spcPts val="0"/>
              </a:spcBef>
              <a:spcAft>
                <a:spcPts val="0"/>
              </a:spcAft>
              <a:buClr>
                <a:srgbClr val="980000"/>
              </a:buClr>
              <a:buSzPts val="1400"/>
              <a:buChar char="○"/>
              <a:defRPr/>
            </a:lvl8pPr>
            <a:lvl9pPr indent="-317500" lvl="8" marL="4114800" algn="ctr">
              <a:spcBef>
                <a:spcPts val="0"/>
              </a:spcBef>
              <a:spcAft>
                <a:spcPts val="0"/>
              </a:spcAft>
              <a:buClr>
                <a:srgbClr val="980000"/>
              </a:buClr>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980000"/>
              </a:buClr>
              <a:buSzPts val="1800"/>
              <a:buChar char="●"/>
              <a:defRPr/>
            </a:lvl1pPr>
            <a:lvl2pPr indent="-317500" lvl="1" marL="914400">
              <a:spcBef>
                <a:spcPts val="0"/>
              </a:spcBef>
              <a:spcAft>
                <a:spcPts val="0"/>
              </a:spcAft>
              <a:buClr>
                <a:srgbClr val="980000"/>
              </a:buClr>
              <a:buSzPts val="1400"/>
              <a:buChar char="○"/>
              <a:defRPr/>
            </a:lvl2pPr>
            <a:lvl3pPr indent="-317500" lvl="2" marL="1371600">
              <a:spcBef>
                <a:spcPts val="0"/>
              </a:spcBef>
              <a:spcAft>
                <a:spcPts val="0"/>
              </a:spcAft>
              <a:buClr>
                <a:srgbClr val="980000"/>
              </a:buClr>
              <a:buSzPts val="1400"/>
              <a:buChar char="■"/>
              <a:defRPr/>
            </a:lvl3pPr>
            <a:lvl4pPr indent="-317500" lvl="3" marL="1828800">
              <a:spcBef>
                <a:spcPts val="0"/>
              </a:spcBef>
              <a:spcAft>
                <a:spcPts val="0"/>
              </a:spcAft>
              <a:buClr>
                <a:srgbClr val="980000"/>
              </a:buClr>
              <a:buSzPts val="1400"/>
              <a:buChar char="●"/>
              <a:defRPr/>
            </a:lvl4pPr>
            <a:lvl5pPr indent="-317500" lvl="4" marL="2286000">
              <a:spcBef>
                <a:spcPts val="0"/>
              </a:spcBef>
              <a:spcAft>
                <a:spcPts val="0"/>
              </a:spcAft>
              <a:buClr>
                <a:srgbClr val="980000"/>
              </a:buClr>
              <a:buSzPts val="1400"/>
              <a:buChar char="○"/>
              <a:defRPr/>
            </a:lvl5pPr>
            <a:lvl6pPr indent="-317500" lvl="5" marL="2743200">
              <a:spcBef>
                <a:spcPts val="0"/>
              </a:spcBef>
              <a:spcAft>
                <a:spcPts val="0"/>
              </a:spcAft>
              <a:buClr>
                <a:srgbClr val="980000"/>
              </a:buClr>
              <a:buSzPts val="1400"/>
              <a:buChar char="■"/>
              <a:defRPr/>
            </a:lvl6pPr>
            <a:lvl7pPr indent="-317500" lvl="6" marL="3200400">
              <a:spcBef>
                <a:spcPts val="0"/>
              </a:spcBef>
              <a:spcAft>
                <a:spcPts val="0"/>
              </a:spcAft>
              <a:buClr>
                <a:srgbClr val="980000"/>
              </a:buClr>
              <a:buSzPts val="1400"/>
              <a:buChar char="●"/>
              <a:defRPr/>
            </a:lvl7pPr>
            <a:lvl8pPr indent="-317500" lvl="7" marL="3657600">
              <a:spcBef>
                <a:spcPts val="0"/>
              </a:spcBef>
              <a:spcAft>
                <a:spcPts val="0"/>
              </a:spcAft>
              <a:buClr>
                <a:srgbClr val="980000"/>
              </a:buClr>
              <a:buSzPts val="1400"/>
              <a:buChar char="○"/>
              <a:defRPr/>
            </a:lvl8pPr>
            <a:lvl9pPr indent="-317500" lvl="8" marL="4114800">
              <a:spcBef>
                <a:spcPts val="0"/>
              </a:spcBef>
              <a:spcAft>
                <a:spcPts val="0"/>
              </a:spcAft>
              <a:buClr>
                <a:srgbClr val="980000"/>
              </a:buClr>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980000"/>
              </a:buClr>
              <a:buSzPts val="1400"/>
              <a:buChar char="●"/>
              <a:defRPr sz="1400"/>
            </a:lvl1pPr>
            <a:lvl2pPr indent="-304800" lvl="1" marL="914400">
              <a:spcBef>
                <a:spcPts val="0"/>
              </a:spcBef>
              <a:spcAft>
                <a:spcPts val="0"/>
              </a:spcAft>
              <a:buClr>
                <a:srgbClr val="980000"/>
              </a:buClr>
              <a:buSzPts val="1200"/>
              <a:buChar char="○"/>
              <a:defRPr sz="1200"/>
            </a:lvl2pPr>
            <a:lvl3pPr indent="-304800" lvl="2" marL="1371600">
              <a:spcBef>
                <a:spcPts val="0"/>
              </a:spcBef>
              <a:spcAft>
                <a:spcPts val="0"/>
              </a:spcAft>
              <a:buClr>
                <a:srgbClr val="980000"/>
              </a:buClr>
              <a:buSzPts val="1200"/>
              <a:buChar char="■"/>
              <a:defRPr sz="1200"/>
            </a:lvl3pPr>
            <a:lvl4pPr indent="-304800" lvl="3" marL="1828800">
              <a:spcBef>
                <a:spcPts val="0"/>
              </a:spcBef>
              <a:spcAft>
                <a:spcPts val="0"/>
              </a:spcAft>
              <a:buClr>
                <a:srgbClr val="980000"/>
              </a:buClr>
              <a:buSzPts val="1200"/>
              <a:buChar char="●"/>
              <a:defRPr sz="1200"/>
            </a:lvl4pPr>
            <a:lvl5pPr indent="-304800" lvl="4" marL="2286000">
              <a:spcBef>
                <a:spcPts val="0"/>
              </a:spcBef>
              <a:spcAft>
                <a:spcPts val="0"/>
              </a:spcAft>
              <a:buClr>
                <a:srgbClr val="980000"/>
              </a:buClr>
              <a:buSzPts val="1200"/>
              <a:buChar char="○"/>
              <a:defRPr sz="1200"/>
            </a:lvl5pPr>
            <a:lvl6pPr indent="-304800" lvl="5" marL="2743200">
              <a:spcBef>
                <a:spcPts val="0"/>
              </a:spcBef>
              <a:spcAft>
                <a:spcPts val="0"/>
              </a:spcAft>
              <a:buClr>
                <a:srgbClr val="980000"/>
              </a:buClr>
              <a:buSzPts val="1200"/>
              <a:buChar char="■"/>
              <a:defRPr sz="1200"/>
            </a:lvl6pPr>
            <a:lvl7pPr indent="-304800" lvl="6" marL="3200400">
              <a:spcBef>
                <a:spcPts val="0"/>
              </a:spcBef>
              <a:spcAft>
                <a:spcPts val="0"/>
              </a:spcAft>
              <a:buClr>
                <a:srgbClr val="980000"/>
              </a:buClr>
              <a:buSzPts val="1200"/>
              <a:buChar char="●"/>
              <a:defRPr sz="1200"/>
            </a:lvl7pPr>
            <a:lvl8pPr indent="-304800" lvl="7" marL="3657600">
              <a:spcBef>
                <a:spcPts val="0"/>
              </a:spcBef>
              <a:spcAft>
                <a:spcPts val="0"/>
              </a:spcAft>
              <a:buClr>
                <a:srgbClr val="980000"/>
              </a:buClr>
              <a:buSzPts val="1200"/>
              <a:buChar char="○"/>
              <a:defRPr sz="1200"/>
            </a:lvl8pPr>
            <a:lvl9pPr indent="-304800" lvl="8" marL="4114800">
              <a:spcBef>
                <a:spcPts val="0"/>
              </a:spcBef>
              <a:spcAft>
                <a:spcPts val="0"/>
              </a:spcAft>
              <a:buClr>
                <a:srgbClr val="980000"/>
              </a:buClr>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980000"/>
              </a:buClr>
              <a:buSzPts val="1400"/>
              <a:buChar char="●"/>
              <a:defRPr sz="1400"/>
            </a:lvl1pPr>
            <a:lvl2pPr indent="-304800" lvl="1" marL="914400">
              <a:spcBef>
                <a:spcPts val="0"/>
              </a:spcBef>
              <a:spcAft>
                <a:spcPts val="0"/>
              </a:spcAft>
              <a:buClr>
                <a:srgbClr val="980000"/>
              </a:buClr>
              <a:buSzPts val="1200"/>
              <a:buChar char="○"/>
              <a:defRPr sz="1200"/>
            </a:lvl2pPr>
            <a:lvl3pPr indent="-304800" lvl="2" marL="1371600">
              <a:spcBef>
                <a:spcPts val="0"/>
              </a:spcBef>
              <a:spcAft>
                <a:spcPts val="0"/>
              </a:spcAft>
              <a:buClr>
                <a:srgbClr val="980000"/>
              </a:buClr>
              <a:buSzPts val="1200"/>
              <a:buChar char="■"/>
              <a:defRPr sz="1200"/>
            </a:lvl3pPr>
            <a:lvl4pPr indent="-304800" lvl="3" marL="1828800">
              <a:spcBef>
                <a:spcPts val="0"/>
              </a:spcBef>
              <a:spcAft>
                <a:spcPts val="0"/>
              </a:spcAft>
              <a:buClr>
                <a:srgbClr val="980000"/>
              </a:buClr>
              <a:buSzPts val="1200"/>
              <a:buChar char="●"/>
              <a:defRPr sz="1200"/>
            </a:lvl4pPr>
            <a:lvl5pPr indent="-304800" lvl="4" marL="2286000">
              <a:spcBef>
                <a:spcPts val="0"/>
              </a:spcBef>
              <a:spcAft>
                <a:spcPts val="0"/>
              </a:spcAft>
              <a:buClr>
                <a:srgbClr val="980000"/>
              </a:buClr>
              <a:buSzPts val="1200"/>
              <a:buChar char="○"/>
              <a:defRPr sz="1200"/>
            </a:lvl5pPr>
            <a:lvl6pPr indent="-304800" lvl="5" marL="2743200">
              <a:spcBef>
                <a:spcPts val="0"/>
              </a:spcBef>
              <a:spcAft>
                <a:spcPts val="0"/>
              </a:spcAft>
              <a:buClr>
                <a:srgbClr val="980000"/>
              </a:buClr>
              <a:buSzPts val="1200"/>
              <a:buChar char="■"/>
              <a:defRPr sz="1200"/>
            </a:lvl6pPr>
            <a:lvl7pPr indent="-304800" lvl="6" marL="3200400">
              <a:spcBef>
                <a:spcPts val="0"/>
              </a:spcBef>
              <a:spcAft>
                <a:spcPts val="0"/>
              </a:spcAft>
              <a:buClr>
                <a:srgbClr val="980000"/>
              </a:buClr>
              <a:buSzPts val="1200"/>
              <a:buChar char="●"/>
              <a:defRPr sz="1200"/>
            </a:lvl7pPr>
            <a:lvl8pPr indent="-304800" lvl="7" marL="3657600">
              <a:spcBef>
                <a:spcPts val="0"/>
              </a:spcBef>
              <a:spcAft>
                <a:spcPts val="0"/>
              </a:spcAft>
              <a:buClr>
                <a:srgbClr val="980000"/>
              </a:buClr>
              <a:buSzPts val="1200"/>
              <a:buChar char="○"/>
              <a:defRPr sz="1200"/>
            </a:lvl8pPr>
            <a:lvl9pPr indent="-304800" lvl="8" marL="4114800">
              <a:spcBef>
                <a:spcPts val="0"/>
              </a:spcBef>
              <a:spcAft>
                <a:spcPts val="0"/>
              </a:spcAft>
              <a:buClr>
                <a:srgbClr val="980000"/>
              </a:buClr>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42504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980000"/>
              </a:buClr>
              <a:buSzPts val="1200"/>
              <a:buChar char="●"/>
              <a:defRPr sz="1200"/>
            </a:lvl1pPr>
            <a:lvl2pPr indent="-304800" lvl="1" marL="914400">
              <a:spcBef>
                <a:spcPts val="0"/>
              </a:spcBef>
              <a:spcAft>
                <a:spcPts val="0"/>
              </a:spcAft>
              <a:buClr>
                <a:srgbClr val="980000"/>
              </a:buClr>
              <a:buSzPts val="1200"/>
              <a:buChar char="○"/>
              <a:defRPr sz="1200"/>
            </a:lvl2pPr>
            <a:lvl3pPr indent="-304800" lvl="2" marL="1371600">
              <a:spcBef>
                <a:spcPts val="0"/>
              </a:spcBef>
              <a:spcAft>
                <a:spcPts val="0"/>
              </a:spcAft>
              <a:buClr>
                <a:srgbClr val="980000"/>
              </a:buClr>
              <a:buSzPts val="1200"/>
              <a:buChar char="■"/>
              <a:defRPr sz="1200"/>
            </a:lvl3pPr>
            <a:lvl4pPr indent="-304800" lvl="3" marL="1828800">
              <a:spcBef>
                <a:spcPts val="0"/>
              </a:spcBef>
              <a:spcAft>
                <a:spcPts val="0"/>
              </a:spcAft>
              <a:buClr>
                <a:srgbClr val="980000"/>
              </a:buClr>
              <a:buSzPts val="1200"/>
              <a:buChar char="●"/>
              <a:defRPr sz="1200"/>
            </a:lvl4pPr>
            <a:lvl5pPr indent="-304800" lvl="4" marL="2286000">
              <a:spcBef>
                <a:spcPts val="0"/>
              </a:spcBef>
              <a:spcAft>
                <a:spcPts val="0"/>
              </a:spcAft>
              <a:buClr>
                <a:srgbClr val="980000"/>
              </a:buClr>
              <a:buSzPts val="1200"/>
              <a:buChar char="○"/>
              <a:defRPr sz="1200"/>
            </a:lvl5pPr>
            <a:lvl6pPr indent="-304800" lvl="5" marL="2743200">
              <a:spcBef>
                <a:spcPts val="0"/>
              </a:spcBef>
              <a:spcAft>
                <a:spcPts val="0"/>
              </a:spcAft>
              <a:buClr>
                <a:srgbClr val="980000"/>
              </a:buClr>
              <a:buSzPts val="1200"/>
              <a:buChar char="■"/>
              <a:defRPr sz="1200"/>
            </a:lvl6pPr>
            <a:lvl7pPr indent="-304800" lvl="6" marL="3200400">
              <a:spcBef>
                <a:spcPts val="0"/>
              </a:spcBef>
              <a:spcAft>
                <a:spcPts val="0"/>
              </a:spcAft>
              <a:buClr>
                <a:srgbClr val="980000"/>
              </a:buClr>
              <a:buSzPts val="1200"/>
              <a:buChar char="●"/>
              <a:defRPr sz="1200"/>
            </a:lvl7pPr>
            <a:lvl8pPr indent="-304800" lvl="7" marL="3657600">
              <a:spcBef>
                <a:spcPts val="0"/>
              </a:spcBef>
              <a:spcAft>
                <a:spcPts val="0"/>
              </a:spcAft>
              <a:buClr>
                <a:srgbClr val="980000"/>
              </a:buClr>
              <a:buSzPts val="1200"/>
              <a:buChar char="○"/>
              <a:defRPr sz="1200"/>
            </a:lvl8pPr>
            <a:lvl9pPr indent="-304800" lvl="8" marL="4114800">
              <a:spcBef>
                <a:spcPts val="0"/>
              </a:spcBef>
              <a:spcAft>
                <a:spcPts val="0"/>
              </a:spcAft>
              <a:buClr>
                <a:srgbClr val="980000"/>
              </a:buClr>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980000"/>
              </a:buClr>
              <a:buSzPts val="1800"/>
              <a:buChar char="●"/>
              <a:defRPr/>
            </a:lvl1pPr>
            <a:lvl2pPr indent="-317500" lvl="1" marL="914400">
              <a:spcBef>
                <a:spcPts val="0"/>
              </a:spcBef>
              <a:spcAft>
                <a:spcPts val="0"/>
              </a:spcAft>
              <a:buClr>
                <a:srgbClr val="980000"/>
              </a:buClr>
              <a:buSzPts val="1400"/>
              <a:buChar char="○"/>
              <a:defRPr/>
            </a:lvl2pPr>
            <a:lvl3pPr indent="-317500" lvl="2" marL="1371600">
              <a:spcBef>
                <a:spcPts val="0"/>
              </a:spcBef>
              <a:spcAft>
                <a:spcPts val="0"/>
              </a:spcAft>
              <a:buClr>
                <a:srgbClr val="980000"/>
              </a:buClr>
              <a:buSzPts val="1400"/>
              <a:buChar char="■"/>
              <a:defRPr/>
            </a:lvl3pPr>
            <a:lvl4pPr indent="-317500" lvl="3" marL="1828800">
              <a:spcBef>
                <a:spcPts val="0"/>
              </a:spcBef>
              <a:spcAft>
                <a:spcPts val="0"/>
              </a:spcAft>
              <a:buClr>
                <a:srgbClr val="980000"/>
              </a:buClr>
              <a:buSzPts val="1400"/>
              <a:buChar char="●"/>
              <a:defRPr/>
            </a:lvl4pPr>
            <a:lvl5pPr indent="-317500" lvl="4" marL="2286000">
              <a:spcBef>
                <a:spcPts val="0"/>
              </a:spcBef>
              <a:spcAft>
                <a:spcPts val="0"/>
              </a:spcAft>
              <a:buClr>
                <a:srgbClr val="980000"/>
              </a:buClr>
              <a:buSzPts val="1400"/>
              <a:buChar char="○"/>
              <a:defRPr/>
            </a:lvl5pPr>
            <a:lvl6pPr indent="-317500" lvl="5" marL="2743200">
              <a:spcBef>
                <a:spcPts val="0"/>
              </a:spcBef>
              <a:spcAft>
                <a:spcPts val="0"/>
              </a:spcAft>
              <a:buClr>
                <a:srgbClr val="980000"/>
              </a:buClr>
              <a:buSzPts val="1400"/>
              <a:buChar char="■"/>
              <a:defRPr/>
            </a:lvl6pPr>
            <a:lvl7pPr indent="-317500" lvl="6" marL="3200400">
              <a:spcBef>
                <a:spcPts val="0"/>
              </a:spcBef>
              <a:spcAft>
                <a:spcPts val="0"/>
              </a:spcAft>
              <a:buClr>
                <a:srgbClr val="980000"/>
              </a:buClr>
              <a:buSzPts val="1400"/>
              <a:buChar char="●"/>
              <a:defRPr/>
            </a:lvl7pPr>
            <a:lvl8pPr indent="-317500" lvl="7" marL="3657600">
              <a:spcBef>
                <a:spcPts val="0"/>
              </a:spcBef>
              <a:spcAft>
                <a:spcPts val="0"/>
              </a:spcAft>
              <a:buClr>
                <a:srgbClr val="980000"/>
              </a:buClr>
              <a:buSzPts val="1400"/>
              <a:buChar char="○"/>
              <a:defRPr/>
            </a:lvl8pPr>
            <a:lvl9pPr indent="-317500" lvl="8" marL="4114800">
              <a:spcBef>
                <a:spcPts val="0"/>
              </a:spcBef>
              <a:spcAft>
                <a:spcPts val="0"/>
              </a:spcAft>
              <a:buClr>
                <a:srgbClr val="980000"/>
              </a:buClr>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1pPr>
            <a:lvl2pPr lvl="1">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2pPr>
            <a:lvl3pPr lvl="2">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3pPr>
            <a:lvl4pPr lvl="3">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4pPr>
            <a:lvl5pPr lvl="4">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5pPr>
            <a:lvl6pPr lvl="5">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6pPr>
            <a:lvl7pPr lvl="6">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7pPr>
            <a:lvl8pPr lvl="7">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8pPr>
            <a:lvl9pPr lvl="8">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980000"/>
              </a:buClr>
              <a:buSzPts val="1800"/>
              <a:buFont typeface="Source Serif Pro"/>
              <a:buChar char="●"/>
              <a:defRPr sz="1800">
                <a:latin typeface="Source Serif Pro"/>
                <a:ea typeface="Source Serif Pro"/>
                <a:cs typeface="Source Serif Pro"/>
                <a:sym typeface="Source Serif Pro"/>
              </a:defRPr>
            </a:lvl1pPr>
            <a:lvl2pPr indent="-317500" lvl="1" marL="9144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2pPr>
            <a:lvl3pPr indent="-317500" lvl="2" marL="13716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3pPr>
            <a:lvl4pPr indent="-317500" lvl="3" marL="18288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4pPr>
            <a:lvl5pPr indent="-317500" lvl="4" marL="22860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5pPr>
            <a:lvl6pPr indent="-317500" lvl="5" marL="27432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6pPr>
            <a:lvl7pPr indent="-317500" lvl="6" marL="32004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7pPr>
            <a:lvl8pPr indent="-317500" lvl="7" marL="36576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8pPr>
            <a:lvl9pPr indent="-317500" lvl="8" marL="41148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643300" y="76200"/>
            <a:ext cx="777867" cy="777240"/>
          </a:xfrm>
          <a:prstGeom prst="rect">
            <a:avLst/>
          </a:prstGeom>
          <a:noFill/>
          <a:ln>
            <a:noFill/>
          </a:ln>
        </p:spPr>
      </p:pic>
      <p:pic>
        <p:nvPicPr>
          <p:cNvPr id="10" name="Google Shape;10;p1"/>
          <p:cNvPicPr preferRelativeResize="0"/>
          <p:nvPr/>
        </p:nvPicPr>
        <p:blipFill>
          <a:blip r:embed="rId2">
            <a:alphaModFix/>
          </a:blip>
          <a:stretch>
            <a:fillRect/>
          </a:stretch>
        </p:blipFill>
        <p:spPr>
          <a:xfrm>
            <a:off x="8478363" y="76200"/>
            <a:ext cx="583400" cy="7772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29.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8.gif"/><Relationship Id="rId4" Type="http://schemas.openxmlformats.org/officeDocument/2006/relationships/image" Target="../media/image26.gif"/><Relationship Id="rId5" Type="http://schemas.openxmlformats.org/officeDocument/2006/relationships/image" Target="../media/image38.gif"/><Relationship Id="rId6" Type="http://schemas.openxmlformats.org/officeDocument/2006/relationships/image" Target="../media/image3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7.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1" Type="http://schemas.openxmlformats.org/officeDocument/2006/relationships/image" Target="../media/image39.gif"/><Relationship Id="rId10" Type="http://schemas.openxmlformats.org/officeDocument/2006/relationships/image" Target="../media/image42.gif"/><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1.gif"/><Relationship Id="rId4" Type="http://schemas.openxmlformats.org/officeDocument/2006/relationships/image" Target="../media/image35.gif"/><Relationship Id="rId9" Type="http://schemas.openxmlformats.org/officeDocument/2006/relationships/image" Target="../media/image40.gif"/><Relationship Id="rId5" Type="http://schemas.openxmlformats.org/officeDocument/2006/relationships/image" Target="../media/image36.gif"/><Relationship Id="rId6" Type="http://schemas.openxmlformats.org/officeDocument/2006/relationships/image" Target="../media/image34.gif"/><Relationship Id="rId7" Type="http://schemas.openxmlformats.org/officeDocument/2006/relationships/image" Target="../media/image41.gif"/><Relationship Id="rId8"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0" y="-228625"/>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A Computational Workflow to Determine Saddle Position Effects on Metabolic Energy Expenditure Rate While Cycling</a:t>
            </a:r>
            <a:r>
              <a:rPr lang="en" sz="4500"/>
              <a:t> </a:t>
            </a:r>
            <a:endParaRPr sz="4500"/>
          </a:p>
        </p:txBody>
      </p:sp>
      <p:sp>
        <p:nvSpPr>
          <p:cNvPr id="63" name="Google Shape;63;p14"/>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
        <p:nvSpPr>
          <p:cNvPr id="64" name="Google Shape;64;p14"/>
          <p:cNvSpPr txBox="1"/>
          <p:nvPr>
            <p:ph idx="1" type="subTitle"/>
          </p:nvPr>
        </p:nvSpPr>
        <p:spPr>
          <a:xfrm>
            <a:off x="36675" y="256725"/>
            <a:ext cx="2141400" cy="4002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SzPts val="935"/>
              <a:buNone/>
            </a:pPr>
            <a:r>
              <a:rPr lang="en" sz="1700">
                <a:solidFill>
                  <a:srgbClr val="999999"/>
                </a:solidFill>
              </a:rPr>
              <a:t>1</a:t>
            </a:r>
            <a:r>
              <a:rPr lang="en" sz="1700">
                <a:solidFill>
                  <a:srgbClr val="999999"/>
                </a:solidFill>
              </a:rPr>
              <a:t>8</a:t>
            </a:r>
            <a:r>
              <a:rPr lang="en" sz="1700">
                <a:solidFill>
                  <a:srgbClr val="999999"/>
                </a:solidFill>
              </a:rPr>
              <a:t> March 2021</a:t>
            </a:r>
            <a:endParaRPr sz="1700">
              <a:solidFill>
                <a:srgbClr val="999999"/>
              </a:solidFill>
            </a:endParaRPr>
          </a:p>
        </p:txBody>
      </p:sp>
      <p:sp>
        <p:nvSpPr>
          <p:cNvPr id="65" name="Google Shape;65;p14"/>
          <p:cNvSpPr txBox="1"/>
          <p:nvPr>
            <p:ph idx="1" type="subTitle"/>
          </p:nvPr>
        </p:nvSpPr>
        <p:spPr>
          <a:xfrm>
            <a:off x="380400" y="3526625"/>
            <a:ext cx="8520600" cy="7926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SzPts val="935"/>
              <a:buNone/>
            </a:pPr>
            <a:r>
              <a:rPr lang="en" sz="2000"/>
              <a:t>Chelsea Chen, Cait Clancy, David Gonzalez, Sepehr Rostamzadeh </a:t>
            </a:r>
            <a:endParaRPr sz="2000"/>
          </a:p>
        </p:txBody>
      </p:sp>
      <p:sp>
        <p:nvSpPr>
          <p:cNvPr id="66" name="Google Shape;66;p14"/>
          <p:cNvSpPr txBox="1"/>
          <p:nvPr>
            <p:ph idx="1" type="subTitle"/>
          </p:nvPr>
        </p:nvSpPr>
        <p:spPr>
          <a:xfrm>
            <a:off x="311700" y="4480650"/>
            <a:ext cx="8520600" cy="4002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SzPts val="935"/>
              <a:buNone/>
            </a:pPr>
            <a:r>
              <a:rPr lang="en" sz="1600"/>
              <a:t>ME 329</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Review: History of OpenSim and MEER</a:t>
            </a:r>
            <a:endParaRPr/>
          </a:p>
        </p:txBody>
      </p:sp>
      <p:grpSp>
        <p:nvGrpSpPr>
          <p:cNvPr id="222" name="Google Shape;222;p23"/>
          <p:cNvGrpSpPr/>
          <p:nvPr/>
        </p:nvGrpSpPr>
        <p:grpSpPr>
          <a:xfrm>
            <a:off x="311699" y="559591"/>
            <a:ext cx="344878" cy="343573"/>
            <a:chOff x="4195399" y="1970604"/>
            <a:chExt cx="344878" cy="343573"/>
          </a:xfrm>
        </p:grpSpPr>
        <p:sp>
          <p:nvSpPr>
            <p:cNvPr id="223" name="Google Shape;223;p23"/>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24" name="Google Shape;224;p23"/>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25" name="Google Shape;225;p23"/>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26" name="Google Shape;226;p23"/>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227" name="Google Shape;227;p23"/>
          <p:cNvPicPr preferRelativeResize="0"/>
          <p:nvPr/>
        </p:nvPicPr>
        <p:blipFill rotWithShape="1">
          <a:blip r:embed="rId3">
            <a:alphaModFix/>
          </a:blip>
          <a:srcRect b="6164" l="0" r="72171" t="0"/>
          <a:stretch/>
        </p:blipFill>
        <p:spPr>
          <a:xfrm>
            <a:off x="6573200" y="979375"/>
            <a:ext cx="2205901" cy="3437400"/>
          </a:xfrm>
          <a:prstGeom prst="rect">
            <a:avLst/>
          </a:prstGeom>
          <a:noFill/>
          <a:ln cap="flat" cmpd="sng" w="19050">
            <a:solidFill>
              <a:srgbClr val="980000"/>
            </a:solidFill>
            <a:prstDash val="solid"/>
            <a:round/>
            <a:headEnd len="sm" w="sm" type="none"/>
            <a:tailEnd len="sm" w="sm" type="none"/>
          </a:ln>
        </p:spPr>
      </p:pic>
      <p:sp>
        <p:nvSpPr>
          <p:cNvPr id="228" name="Google Shape;228;p23"/>
          <p:cNvSpPr txBox="1"/>
          <p:nvPr>
            <p:ph idx="1" type="body"/>
          </p:nvPr>
        </p:nvSpPr>
        <p:spPr>
          <a:xfrm>
            <a:off x="311700" y="1424775"/>
            <a:ext cx="6140100" cy="2810100"/>
          </a:xfrm>
          <a:prstGeom prst="rect">
            <a:avLst/>
          </a:prstGeom>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SzPts val="1700"/>
              <a:buChar char="●"/>
            </a:pPr>
            <a:r>
              <a:rPr b="1" lang="en" sz="1700">
                <a:solidFill>
                  <a:srgbClr val="980000"/>
                </a:solidFill>
              </a:rPr>
              <a:t>OpenSim </a:t>
            </a:r>
            <a:r>
              <a:rPr lang="en" sz="1700">
                <a:solidFill>
                  <a:schemeClr val="dk1"/>
                </a:solidFill>
              </a:rPr>
              <a:t>was released as an open-source tool by</a:t>
            </a:r>
            <a:r>
              <a:rPr lang="en" sz="1700">
                <a:solidFill>
                  <a:schemeClr val="dk1"/>
                </a:solidFill>
              </a:rPr>
              <a:t> Dr. Scott Delp a</a:t>
            </a:r>
            <a:r>
              <a:rPr lang="en" sz="1700">
                <a:solidFill>
                  <a:schemeClr val="dk1"/>
                </a:solidFill>
              </a:rPr>
              <a:t>nd team at Stanford in 2007</a:t>
            </a:r>
            <a:endParaRPr sz="1700">
              <a:solidFill>
                <a:schemeClr val="dk1"/>
              </a:solidFill>
            </a:endParaRPr>
          </a:p>
          <a:p>
            <a:pPr indent="-336550" lvl="0" marL="457200" marR="0" rtl="0" algn="l">
              <a:lnSpc>
                <a:spcPct val="115000"/>
              </a:lnSpc>
              <a:spcBef>
                <a:spcPts val="1000"/>
              </a:spcBef>
              <a:spcAft>
                <a:spcPts val="0"/>
              </a:spcAft>
              <a:buSzPts val="1700"/>
              <a:buChar char="●"/>
            </a:pPr>
            <a:r>
              <a:rPr lang="en" sz="1700">
                <a:solidFill>
                  <a:schemeClr val="dk1"/>
                </a:solidFill>
              </a:rPr>
              <a:t>OpenSim has been used to study </a:t>
            </a:r>
            <a:r>
              <a:rPr b="1" lang="en" sz="1700">
                <a:solidFill>
                  <a:srgbClr val="980000"/>
                </a:solidFill>
              </a:rPr>
              <a:t>MEER</a:t>
            </a:r>
            <a:r>
              <a:rPr lang="en" sz="1700">
                <a:solidFill>
                  <a:schemeClr val="dk1"/>
                </a:solidFill>
              </a:rPr>
              <a:t> of walking and running, making use of the </a:t>
            </a:r>
            <a:r>
              <a:rPr b="1" lang="en" sz="1700">
                <a:solidFill>
                  <a:srgbClr val="980000"/>
                </a:solidFill>
              </a:rPr>
              <a:t>Computed Muscle Control</a:t>
            </a:r>
            <a:r>
              <a:rPr lang="en" sz="1700">
                <a:solidFill>
                  <a:schemeClr val="dk1"/>
                </a:solidFill>
              </a:rPr>
              <a:t> (CMC) Tool </a:t>
            </a:r>
            <a:r>
              <a:rPr i="1" lang="en" sz="1000">
                <a:solidFill>
                  <a:srgbClr val="CCCCCC"/>
                </a:solidFill>
              </a:rPr>
              <a:t>(Uchida 2016, Hamner 2013)</a:t>
            </a:r>
            <a:r>
              <a:rPr lang="en" sz="1000">
                <a:solidFill>
                  <a:srgbClr val="CCCCCC"/>
                </a:solidFill>
              </a:rPr>
              <a:t> </a:t>
            </a:r>
            <a:endParaRPr sz="1000">
              <a:solidFill>
                <a:srgbClr val="CCCCCC"/>
              </a:solidFill>
            </a:endParaRPr>
          </a:p>
          <a:p>
            <a:pPr indent="-336550" lvl="0" marL="457200" rtl="0" algn="l">
              <a:lnSpc>
                <a:spcPct val="115000"/>
              </a:lnSpc>
              <a:spcBef>
                <a:spcPts val="1000"/>
              </a:spcBef>
              <a:spcAft>
                <a:spcPts val="0"/>
              </a:spcAft>
              <a:buSzPts val="1700"/>
              <a:buChar char="●"/>
            </a:pPr>
            <a:r>
              <a:rPr lang="en" sz="1700">
                <a:solidFill>
                  <a:schemeClr val="dk1"/>
                </a:solidFill>
              </a:rPr>
              <a:t>MEER results are often validated with </a:t>
            </a:r>
            <a:r>
              <a:rPr b="1" lang="en" sz="1700">
                <a:solidFill>
                  <a:srgbClr val="980000"/>
                </a:solidFill>
              </a:rPr>
              <a:t>indirect calorimetry experimental measurements</a:t>
            </a:r>
            <a:r>
              <a:rPr i="1" lang="en" sz="1000">
                <a:solidFill>
                  <a:srgbClr val="CCCCCC"/>
                </a:solidFill>
              </a:rPr>
              <a:t> </a:t>
            </a:r>
            <a:br>
              <a:rPr i="1" lang="en" sz="1000">
                <a:solidFill>
                  <a:srgbClr val="CCCCCC"/>
                </a:solidFill>
              </a:rPr>
            </a:br>
            <a:r>
              <a:rPr i="1" lang="en" sz="1000">
                <a:solidFill>
                  <a:srgbClr val="CCCCCC"/>
                </a:solidFill>
              </a:rPr>
              <a:t>(Uchida 2016, Hamner 2013)</a:t>
            </a:r>
            <a:endParaRPr i="1" sz="1000">
              <a:solidFill>
                <a:srgbClr val="CCCCCC"/>
              </a:solidFill>
            </a:endParaRPr>
          </a:p>
        </p:txBody>
      </p:sp>
      <p:sp>
        <p:nvSpPr>
          <p:cNvPr id="229" name="Google Shape;229;p23"/>
          <p:cNvSpPr txBox="1"/>
          <p:nvPr/>
        </p:nvSpPr>
        <p:spPr>
          <a:xfrm>
            <a:off x="6573200" y="4416775"/>
            <a:ext cx="220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MEER </a:t>
            </a:r>
            <a:r>
              <a:rPr i="1" lang="en" sz="1200">
                <a:solidFill>
                  <a:schemeClr val="dk1"/>
                </a:solidFill>
                <a:latin typeface="Source Serif Pro"/>
                <a:ea typeface="Source Serif Pro"/>
                <a:cs typeface="Source Serif Pro"/>
                <a:sym typeface="Source Serif Pro"/>
              </a:rPr>
              <a:t>output normalized by body weight for running for each leg muscle (Uchida 2016)</a:t>
            </a:r>
            <a:endParaRPr i="1" sz="1200">
              <a:solidFill>
                <a:schemeClr val="dk1"/>
              </a:solidFill>
              <a:highlight>
                <a:srgbClr val="FFFF00"/>
              </a:highlight>
              <a:latin typeface="Source Serif Pro"/>
              <a:ea typeface="Source Serif Pro"/>
              <a:cs typeface="Source Serif Pro"/>
              <a:sym typeface="Source Serif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Review</a:t>
            </a:r>
            <a:r>
              <a:rPr lang="en"/>
              <a:t>: Biomechanical Analysis</a:t>
            </a:r>
            <a:endParaRPr/>
          </a:p>
        </p:txBody>
      </p:sp>
      <p:grpSp>
        <p:nvGrpSpPr>
          <p:cNvPr id="235" name="Google Shape;235;p24"/>
          <p:cNvGrpSpPr/>
          <p:nvPr/>
        </p:nvGrpSpPr>
        <p:grpSpPr>
          <a:xfrm>
            <a:off x="311699" y="559591"/>
            <a:ext cx="344878" cy="343573"/>
            <a:chOff x="4195399" y="1970604"/>
            <a:chExt cx="344878" cy="343573"/>
          </a:xfrm>
        </p:grpSpPr>
        <p:sp>
          <p:nvSpPr>
            <p:cNvPr id="236" name="Google Shape;236;p24"/>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37" name="Google Shape;237;p24"/>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38" name="Google Shape;238;p24"/>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39" name="Google Shape;239;p24"/>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240" name="Google Shape;240;p24"/>
          <p:cNvSpPr txBox="1"/>
          <p:nvPr>
            <p:ph idx="1" type="body"/>
          </p:nvPr>
        </p:nvSpPr>
        <p:spPr>
          <a:xfrm>
            <a:off x="311700" y="1266100"/>
            <a:ext cx="5907300" cy="35790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en" sz="1700">
                <a:solidFill>
                  <a:srgbClr val="980000"/>
                </a:solidFill>
              </a:rPr>
              <a:t>M</a:t>
            </a:r>
            <a:r>
              <a:rPr b="1" lang="en" sz="1700">
                <a:solidFill>
                  <a:srgbClr val="980000"/>
                </a:solidFill>
              </a:rPr>
              <a:t>uscle states</a:t>
            </a:r>
            <a:endParaRPr sz="1700">
              <a:solidFill>
                <a:schemeClr val="dk1"/>
              </a:solidFill>
            </a:endParaRPr>
          </a:p>
          <a:p>
            <a:pPr indent="-336550" lvl="1" marL="914400" rtl="0" algn="l">
              <a:lnSpc>
                <a:spcPct val="100000"/>
              </a:lnSpc>
              <a:spcBef>
                <a:spcPts val="0"/>
              </a:spcBef>
              <a:spcAft>
                <a:spcPts val="0"/>
              </a:spcAft>
              <a:buSzPts val="1700"/>
              <a:buChar char="○"/>
            </a:pPr>
            <a:r>
              <a:rPr lang="en" sz="1700">
                <a:solidFill>
                  <a:schemeClr val="dk1"/>
                </a:solidFill>
              </a:rPr>
              <a:t>Muscle fiber length</a:t>
            </a:r>
            <a:endParaRPr sz="1700">
              <a:solidFill>
                <a:schemeClr val="dk1"/>
              </a:solidFill>
            </a:endParaRPr>
          </a:p>
          <a:p>
            <a:pPr indent="-336550" lvl="1" marL="914400" rtl="0" algn="l">
              <a:lnSpc>
                <a:spcPct val="100000"/>
              </a:lnSpc>
              <a:spcBef>
                <a:spcPts val="0"/>
              </a:spcBef>
              <a:spcAft>
                <a:spcPts val="0"/>
              </a:spcAft>
              <a:buSzPts val="1700"/>
              <a:buChar char="○"/>
            </a:pPr>
            <a:r>
              <a:rPr lang="en" sz="1700">
                <a:solidFill>
                  <a:schemeClr val="dk1"/>
                </a:solidFill>
              </a:rPr>
              <a:t>Muscle fiber velocity (speed of contraction) </a:t>
            </a:r>
            <a:endParaRPr sz="1700">
              <a:solidFill>
                <a:schemeClr val="dk1"/>
              </a:solidFill>
            </a:endParaRPr>
          </a:p>
          <a:p>
            <a:pPr indent="-336550" lvl="0" marL="457200" rtl="0" algn="l">
              <a:spcBef>
                <a:spcPts val="1000"/>
              </a:spcBef>
              <a:spcAft>
                <a:spcPts val="0"/>
              </a:spcAft>
              <a:buSzPts val="1700"/>
              <a:buChar char="●"/>
            </a:pPr>
            <a:r>
              <a:rPr b="1" lang="en" sz="1700">
                <a:solidFill>
                  <a:srgbClr val="980000"/>
                </a:solidFill>
              </a:rPr>
              <a:t>Active force generating capacity</a:t>
            </a:r>
            <a:r>
              <a:rPr lang="en" sz="1700">
                <a:solidFill>
                  <a:schemeClr val="dk1"/>
                </a:solidFill>
              </a:rPr>
              <a:t> is the product of the </a:t>
            </a:r>
            <a:r>
              <a:rPr lang="en" sz="1700"/>
              <a:t>active force due to muscle length and the force due to muscle velocity</a:t>
            </a:r>
            <a:endParaRPr sz="1700"/>
          </a:p>
          <a:p>
            <a:pPr indent="-336550" lvl="0" marL="457200" rtl="0" algn="l">
              <a:spcBef>
                <a:spcPts val="1000"/>
              </a:spcBef>
              <a:spcAft>
                <a:spcPts val="0"/>
              </a:spcAft>
              <a:buSzPts val="1700"/>
              <a:buChar char="●"/>
            </a:pPr>
            <a:r>
              <a:rPr lang="en" sz="1700">
                <a:solidFill>
                  <a:schemeClr val="dk1"/>
                </a:solidFill>
              </a:rPr>
              <a:t>If a muscle has a </a:t>
            </a:r>
            <a:r>
              <a:rPr b="1" lang="en" sz="1700">
                <a:solidFill>
                  <a:srgbClr val="980000"/>
                </a:solidFill>
              </a:rPr>
              <a:t>higher active force generating capacity</a:t>
            </a:r>
            <a:r>
              <a:rPr lang="en" sz="1700">
                <a:solidFill>
                  <a:schemeClr val="dk1"/>
                </a:solidFill>
              </a:rPr>
              <a:t>, less activation will be required to generate a given motion and the </a:t>
            </a:r>
            <a:r>
              <a:rPr b="1" lang="en" sz="1700">
                <a:solidFill>
                  <a:srgbClr val="980000"/>
                </a:solidFill>
              </a:rPr>
              <a:t>MEER will be smaller</a:t>
            </a:r>
            <a:r>
              <a:rPr b="1" baseline="30000" lang="en" sz="1700">
                <a:solidFill>
                  <a:srgbClr val="980000"/>
                </a:solidFill>
              </a:rPr>
              <a:t>   </a:t>
            </a:r>
            <a:br>
              <a:rPr b="1" baseline="30000" lang="en" sz="1700">
                <a:solidFill>
                  <a:srgbClr val="980000"/>
                </a:solidFill>
              </a:rPr>
            </a:br>
            <a:r>
              <a:rPr i="1" lang="en" sz="1000">
                <a:solidFill>
                  <a:srgbClr val="B7B7B7"/>
                </a:solidFill>
              </a:rPr>
              <a:t>(Bohm 2019, Alcazar 2019)</a:t>
            </a:r>
            <a:endParaRPr sz="1700">
              <a:solidFill>
                <a:schemeClr val="dk1"/>
              </a:solidFill>
            </a:endParaRPr>
          </a:p>
        </p:txBody>
      </p:sp>
      <p:grpSp>
        <p:nvGrpSpPr>
          <p:cNvPr id="241" name="Google Shape;241;p24"/>
          <p:cNvGrpSpPr/>
          <p:nvPr/>
        </p:nvGrpSpPr>
        <p:grpSpPr>
          <a:xfrm>
            <a:off x="6573200" y="1059100"/>
            <a:ext cx="2120311" cy="3419854"/>
            <a:chOff x="9270925" y="903175"/>
            <a:chExt cx="2120311" cy="3419854"/>
          </a:xfrm>
        </p:grpSpPr>
        <p:pic>
          <p:nvPicPr>
            <p:cNvPr id="242" name="Google Shape;242;p24"/>
            <p:cNvPicPr preferRelativeResize="0"/>
            <p:nvPr/>
          </p:nvPicPr>
          <p:blipFill>
            <a:blip r:embed="rId3">
              <a:alphaModFix/>
            </a:blip>
            <a:stretch>
              <a:fillRect/>
            </a:stretch>
          </p:blipFill>
          <p:spPr>
            <a:xfrm>
              <a:off x="9270925" y="903175"/>
              <a:ext cx="2120311" cy="1709929"/>
            </a:xfrm>
            <a:prstGeom prst="rect">
              <a:avLst/>
            </a:prstGeom>
            <a:noFill/>
            <a:ln>
              <a:noFill/>
            </a:ln>
          </p:spPr>
        </p:pic>
        <p:pic>
          <p:nvPicPr>
            <p:cNvPr id="243" name="Google Shape;243;p24"/>
            <p:cNvPicPr preferRelativeResize="0"/>
            <p:nvPr/>
          </p:nvPicPr>
          <p:blipFill>
            <a:blip r:embed="rId4">
              <a:alphaModFix/>
            </a:blip>
            <a:stretch>
              <a:fillRect/>
            </a:stretch>
          </p:blipFill>
          <p:spPr>
            <a:xfrm>
              <a:off x="9279467" y="2613100"/>
              <a:ext cx="2103212" cy="1709929"/>
            </a:xfrm>
            <a:prstGeom prst="rect">
              <a:avLst/>
            </a:prstGeom>
            <a:noFill/>
            <a:ln>
              <a:noFill/>
            </a:ln>
          </p:spPr>
        </p:pic>
      </p:grpSp>
      <p:sp>
        <p:nvSpPr>
          <p:cNvPr id="244" name="Google Shape;244;p24"/>
          <p:cNvSpPr/>
          <p:nvPr/>
        </p:nvSpPr>
        <p:spPr>
          <a:xfrm>
            <a:off x="6514000" y="933550"/>
            <a:ext cx="2268900" cy="35790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txBox="1"/>
          <p:nvPr/>
        </p:nvSpPr>
        <p:spPr>
          <a:xfrm>
            <a:off x="6289950" y="4492975"/>
            <a:ext cx="2780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800"/>
              </a:spcAft>
              <a:buClr>
                <a:schemeClr val="dk1"/>
              </a:buClr>
              <a:buSzPts val="1100"/>
              <a:buFont typeface="Arial"/>
              <a:buNone/>
            </a:pPr>
            <a:r>
              <a:rPr i="1" lang="en" sz="1200">
                <a:solidFill>
                  <a:schemeClr val="dk1"/>
                </a:solidFill>
                <a:latin typeface="Source Serif Pro"/>
                <a:ea typeface="Source Serif Pro"/>
                <a:cs typeface="Source Serif Pro"/>
                <a:sym typeface="Source Serif Pro"/>
              </a:rPr>
              <a:t>Active force-length and force-velocity curves for active force generation (OpenSim Documentation)</a:t>
            </a:r>
            <a:endParaRPr i="1" sz="1200">
              <a:solidFill>
                <a:schemeClr val="dk1"/>
              </a:solidFill>
              <a:latin typeface="Source Serif Pro"/>
              <a:ea typeface="Source Serif Pro"/>
              <a:cs typeface="Source Serif Pro"/>
              <a:sym typeface="Source Serif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grpSp>
        <p:nvGrpSpPr>
          <p:cNvPr id="251" name="Google Shape;251;p25"/>
          <p:cNvGrpSpPr/>
          <p:nvPr/>
        </p:nvGrpSpPr>
        <p:grpSpPr>
          <a:xfrm>
            <a:off x="311705" y="553650"/>
            <a:ext cx="332012" cy="355454"/>
            <a:chOff x="7055134" y="2919170"/>
            <a:chExt cx="290321" cy="310820"/>
          </a:xfrm>
        </p:grpSpPr>
        <p:sp>
          <p:nvSpPr>
            <p:cNvPr id="252" name="Google Shape;252;p25"/>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3" name="Google Shape;253;p25"/>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4" name="Google Shape;254;p25"/>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5" name="Google Shape;255;p25"/>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6" name="Google Shape;256;p25"/>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7" name="Google Shape;257;p25"/>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8" name="Google Shape;258;p25"/>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59" name="Google Shape;259;p25"/>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0" name="Google Shape;260;p25"/>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1" name="Google Shape;261;p25"/>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2" name="Google Shape;262;p25"/>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3" name="Google Shape;263;p25"/>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4" name="Google Shape;264;p25"/>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5" name="Google Shape;265;p25"/>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266" name="Google Shape;266;p25"/>
          <p:cNvPicPr preferRelativeResize="0"/>
          <p:nvPr/>
        </p:nvPicPr>
        <p:blipFill rotWithShape="1">
          <a:blip r:embed="rId3">
            <a:alphaModFix/>
          </a:blip>
          <a:srcRect b="30284" l="22837" r="19754" t="14752"/>
          <a:stretch/>
        </p:blipFill>
        <p:spPr>
          <a:xfrm>
            <a:off x="4724400" y="1380800"/>
            <a:ext cx="4419600" cy="2381899"/>
          </a:xfrm>
          <a:prstGeom prst="rect">
            <a:avLst/>
          </a:prstGeom>
          <a:noFill/>
          <a:ln>
            <a:noFill/>
          </a:ln>
        </p:spPr>
      </p:pic>
      <p:sp>
        <p:nvSpPr>
          <p:cNvPr id="267" name="Google Shape;267;p25"/>
          <p:cNvSpPr txBox="1"/>
          <p:nvPr>
            <p:ph idx="1" type="body"/>
          </p:nvPr>
        </p:nvSpPr>
        <p:spPr>
          <a:xfrm>
            <a:off x="311700" y="1110750"/>
            <a:ext cx="4394700" cy="311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1900">
                <a:solidFill>
                  <a:schemeClr val="dk1"/>
                </a:solidFill>
              </a:rPr>
              <a:t>Our goal is to </a:t>
            </a:r>
            <a:r>
              <a:rPr b="1" lang="en" sz="1900">
                <a:solidFill>
                  <a:srgbClr val="980000"/>
                </a:solidFill>
              </a:rPr>
              <a:t>establish a computational workflow</a:t>
            </a:r>
            <a:r>
              <a:rPr b="1" lang="en" sz="1900">
                <a:solidFill>
                  <a:schemeClr val="dk1"/>
                </a:solidFill>
              </a:rPr>
              <a:t> </a:t>
            </a:r>
            <a:r>
              <a:rPr lang="en" sz="1900">
                <a:solidFill>
                  <a:schemeClr val="dk1"/>
                </a:solidFill>
              </a:rPr>
              <a:t>for Specialized to relate MEER and bicycle  saddle position (</a:t>
            </a:r>
            <a:r>
              <a:rPr lang="en" sz="1900">
                <a:solidFill>
                  <a:srgbClr val="F1C232"/>
                </a:solidFill>
              </a:rPr>
              <a:t>R</a:t>
            </a:r>
            <a:r>
              <a:rPr lang="en" sz="1900">
                <a:solidFill>
                  <a:schemeClr val="dk1"/>
                </a:solidFill>
              </a:rPr>
              <a:t>, </a:t>
            </a:r>
            <a:r>
              <a:rPr lang="en" sz="1900">
                <a:solidFill>
                  <a:srgbClr val="33CCFF"/>
                </a:solidFill>
              </a:rPr>
              <a:t>𝜽</a:t>
            </a:r>
            <a:r>
              <a:rPr lang="en" sz="1900">
                <a:solidFill>
                  <a:schemeClr val="dk1"/>
                </a:solidFill>
              </a:rPr>
              <a:t>) to inform bicycle design</a:t>
            </a:r>
            <a:endParaRPr sz="1900">
              <a:solidFill>
                <a:schemeClr val="dk1"/>
              </a:solidFill>
            </a:endParaRPr>
          </a:p>
          <a:p>
            <a:pPr indent="0" lvl="0" marL="0" rtl="0" algn="l">
              <a:spcBef>
                <a:spcPts val="1200"/>
              </a:spcBef>
              <a:spcAft>
                <a:spcPts val="1200"/>
              </a:spcAft>
              <a:buNone/>
            </a:pPr>
            <a:r>
              <a:t/>
            </a:r>
            <a:endParaRPr sz="19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grpSp>
        <p:nvGrpSpPr>
          <p:cNvPr id="273" name="Google Shape;273;p26"/>
          <p:cNvGrpSpPr/>
          <p:nvPr/>
        </p:nvGrpSpPr>
        <p:grpSpPr>
          <a:xfrm>
            <a:off x="311705" y="553650"/>
            <a:ext cx="332012" cy="355454"/>
            <a:chOff x="7055134" y="2919170"/>
            <a:chExt cx="290321" cy="310820"/>
          </a:xfrm>
        </p:grpSpPr>
        <p:sp>
          <p:nvSpPr>
            <p:cNvPr id="274" name="Google Shape;274;p26"/>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75" name="Google Shape;275;p26"/>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76" name="Google Shape;276;p26"/>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77" name="Google Shape;277;p26"/>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78" name="Google Shape;278;p26"/>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79" name="Google Shape;279;p26"/>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80" name="Google Shape;280;p26"/>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81" name="Google Shape;281;p26"/>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82" name="Google Shape;282;p26"/>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83" name="Google Shape;283;p26"/>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84" name="Google Shape;284;p26"/>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85" name="Google Shape;285;p26"/>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86" name="Google Shape;286;p26"/>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87" name="Google Shape;287;p26"/>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288" name="Google Shape;288;p26"/>
          <p:cNvPicPr preferRelativeResize="0"/>
          <p:nvPr/>
        </p:nvPicPr>
        <p:blipFill rotWithShape="1">
          <a:blip r:embed="rId3">
            <a:alphaModFix/>
          </a:blip>
          <a:srcRect b="30284" l="22837" r="19754" t="14752"/>
          <a:stretch/>
        </p:blipFill>
        <p:spPr>
          <a:xfrm>
            <a:off x="4724400" y="1380800"/>
            <a:ext cx="4419600" cy="2381899"/>
          </a:xfrm>
          <a:prstGeom prst="rect">
            <a:avLst/>
          </a:prstGeom>
          <a:noFill/>
          <a:ln>
            <a:noFill/>
          </a:ln>
        </p:spPr>
      </p:pic>
      <p:sp>
        <p:nvSpPr>
          <p:cNvPr id="289" name="Google Shape;289;p26"/>
          <p:cNvSpPr txBox="1"/>
          <p:nvPr>
            <p:ph idx="1" type="body"/>
          </p:nvPr>
        </p:nvSpPr>
        <p:spPr>
          <a:xfrm>
            <a:off x="311700" y="1110750"/>
            <a:ext cx="4394700" cy="3475500"/>
          </a:xfrm>
          <a:prstGeom prst="rect">
            <a:avLst/>
          </a:prstGeom>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900">
                <a:solidFill>
                  <a:schemeClr val="dk1"/>
                </a:solidFill>
              </a:rPr>
              <a:t>Our goal is to </a:t>
            </a:r>
            <a:r>
              <a:rPr b="1" lang="en" sz="1900">
                <a:solidFill>
                  <a:srgbClr val="980000"/>
                </a:solidFill>
              </a:rPr>
              <a:t>establish a computational workflow</a:t>
            </a:r>
            <a:r>
              <a:rPr b="1" lang="en" sz="1900">
                <a:solidFill>
                  <a:schemeClr val="dk1"/>
                </a:solidFill>
              </a:rPr>
              <a:t> </a:t>
            </a:r>
            <a:r>
              <a:rPr lang="en" sz="1900">
                <a:solidFill>
                  <a:schemeClr val="dk1"/>
                </a:solidFill>
              </a:rPr>
              <a:t>for Specialized to relate MEER and bicycle  saddle position (</a:t>
            </a:r>
            <a:r>
              <a:rPr lang="en" sz="1900">
                <a:solidFill>
                  <a:srgbClr val="F1C232"/>
                </a:solidFill>
              </a:rPr>
              <a:t>R</a:t>
            </a:r>
            <a:r>
              <a:rPr lang="en" sz="1900">
                <a:solidFill>
                  <a:schemeClr val="dk1"/>
                </a:solidFill>
              </a:rPr>
              <a:t>, </a:t>
            </a:r>
            <a:r>
              <a:rPr lang="en" sz="1900">
                <a:solidFill>
                  <a:srgbClr val="33CCFF"/>
                </a:solidFill>
              </a:rPr>
              <a:t>𝜽</a:t>
            </a:r>
            <a:r>
              <a:rPr lang="en" sz="1900">
                <a:solidFill>
                  <a:schemeClr val="dk1"/>
                </a:solidFill>
              </a:rPr>
              <a:t>) to inform bicycle design</a:t>
            </a:r>
            <a:endParaRPr sz="1900">
              <a:solidFill>
                <a:schemeClr val="dk1"/>
              </a:solidFill>
            </a:endParaRPr>
          </a:p>
          <a:p>
            <a:pPr indent="0" lvl="0" marL="0" rtl="0" algn="ctr">
              <a:lnSpc>
                <a:spcPct val="115000"/>
              </a:lnSpc>
              <a:spcBef>
                <a:spcPts val="1200"/>
              </a:spcBef>
              <a:spcAft>
                <a:spcPts val="0"/>
              </a:spcAft>
              <a:buNone/>
            </a:pPr>
            <a:r>
              <a:t/>
            </a:r>
            <a:endParaRPr sz="1900">
              <a:solidFill>
                <a:schemeClr val="dk1"/>
              </a:solidFill>
            </a:endParaRPr>
          </a:p>
          <a:p>
            <a:pPr indent="0" lvl="0" marL="0" rtl="0" algn="ctr">
              <a:lnSpc>
                <a:spcPct val="115000"/>
              </a:lnSpc>
              <a:spcBef>
                <a:spcPts val="1200"/>
              </a:spcBef>
              <a:spcAft>
                <a:spcPts val="1200"/>
              </a:spcAft>
              <a:buNone/>
            </a:pPr>
            <a:r>
              <a:rPr lang="en" sz="1900">
                <a:solidFill>
                  <a:schemeClr val="dk1"/>
                </a:solidFill>
              </a:rPr>
              <a:t>We validated this workflow by relating </a:t>
            </a:r>
            <a:r>
              <a:rPr lang="en" sz="1900"/>
              <a:t>changes in bicycle saddle position </a:t>
            </a:r>
            <a:r>
              <a:rPr lang="en" sz="1900">
                <a:solidFill>
                  <a:schemeClr val="dk1"/>
                </a:solidFill>
              </a:rPr>
              <a:t>to MEER through simulation in OpenSim</a:t>
            </a:r>
            <a:endParaRPr sz="19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Methods</a:t>
            </a:r>
            <a:endParaRPr/>
          </a:p>
        </p:txBody>
      </p:sp>
      <p:sp>
        <p:nvSpPr>
          <p:cNvPr id="295" name="Google Shape;295;p27"/>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296" name="Google Shape;296;p27"/>
          <p:cNvGrpSpPr/>
          <p:nvPr/>
        </p:nvGrpSpPr>
        <p:grpSpPr>
          <a:xfrm>
            <a:off x="311700" y="546109"/>
            <a:ext cx="370930" cy="370549"/>
            <a:chOff x="2497275" y="2744159"/>
            <a:chExt cx="370930" cy="370549"/>
          </a:xfrm>
        </p:grpSpPr>
        <p:sp>
          <p:nvSpPr>
            <p:cNvPr id="297" name="Google Shape;297;p27"/>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98" name="Google Shape;298;p27"/>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99" name="Google Shape;299;p27"/>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00" name="Google Shape;300;p27"/>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01" name="Google Shape;301;p27"/>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02" name="Google Shape;302;p27"/>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Model</a:t>
            </a:r>
            <a:endParaRPr b="0"/>
          </a:p>
        </p:txBody>
      </p:sp>
      <p:sp>
        <p:nvSpPr>
          <p:cNvPr id="308" name="Google Shape;308;p28"/>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309" name="Google Shape;309;p28"/>
          <p:cNvGrpSpPr/>
          <p:nvPr/>
        </p:nvGrpSpPr>
        <p:grpSpPr>
          <a:xfrm>
            <a:off x="311700" y="546109"/>
            <a:ext cx="370930" cy="370549"/>
            <a:chOff x="2497275" y="2744159"/>
            <a:chExt cx="370930" cy="370549"/>
          </a:xfrm>
        </p:grpSpPr>
        <p:sp>
          <p:nvSpPr>
            <p:cNvPr id="310" name="Google Shape;310;p28"/>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1" name="Google Shape;311;p28"/>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2" name="Google Shape;312;p28"/>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3" name="Google Shape;313;p28"/>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4" name="Google Shape;314;p28"/>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5" name="Google Shape;315;p28"/>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pic>
        <p:nvPicPr>
          <p:cNvPr id="316" name="Google Shape;316;p28"/>
          <p:cNvPicPr preferRelativeResize="0"/>
          <p:nvPr/>
        </p:nvPicPr>
        <p:blipFill>
          <a:blip r:embed="rId3">
            <a:alphaModFix/>
          </a:blip>
          <a:stretch>
            <a:fillRect/>
          </a:stretch>
        </p:blipFill>
        <p:spPr>
          <a:xfrm>
            <a:off x="4356829" y="1017725"/>
            <a:ext cx="4260997" cy="3666500"/>
          </a:xfrm>
          <a:prstGeom prst="rect">
            <a:avLst/>
          </a:prstGeom>
          <a:noFill/>
          <a:ln>
            <a:noFill/>
          </a:ln>
        </p:spPr>
      </p:pic>
      <p:sp>
        <p:nvSpPr>
          <p:cNvPr id="317" name="Google Shape;317;p28"/>
          <p:cNvSpPr txBox="1"/>
          <p:nvPr>
            <p:ph idx="1" type="body"/>
          </p:nvPr>
        </p:nvSpPr>
        <p:spPr>
          <a:xfrm>
            <a:off x="311700" y="1526325"/>
            <a:ext cx="4045200" cy="26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Single leg model</a:t>
            </a:r>
            <a:endParaRPr sz="1700">
              <a:solidFill>
                <a:srgbClr val="00B050"/>
              </a:solidFill>
            </a:endParaRPr>
          </a:p>
          <a:p>
            <a:pPr indent="0" lvl="0" marL="457200" rtl="0" algn="l">
              <a:spcBef>
                <a:spcPts val="0"/>
              </a:spcBef>
              <a:spcAft>
                <a:spcPts val="1200"/>
              </a:spcAft>
              <a:buNone/>
            </a:pPr>
            <a:r>
              <a:t/>
            </a:r>
            <a:endParaRPr sz="17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Model</a:t>
            </a:r>
            <a:endParaRPr b="0"/>
          </a:p>
        </p:txBody>
      </p:sp>
      <p:sp>
        <p:nvSpPr>
          <p:cNvPr id="323" name="Google Shape;323;p29"/>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324" name="Google Shape;324;p29"/>
          <p:cNvGrpSpPr/>
          <p:nvPr/>
        </p:nvGrpSpPr>
        <p:grpSpPr>
          <a:xfrm>
            <a:off x="311700" y="546109"/>
            <a:ext cx="370930" cy="370549"/>
            <a:chOff x="2497275" y="2744159"/>
            <a:chExt cx="370930" cy="370549"/>
          </a:xfrm>
        </p:grpSpPr>
        <p:sp>
          <p:nvSpPr>
            <p:cNvPr id="325" name="Google Shape;325;p29"/>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26" name="Google Shape;326;p29"/>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27" name="Google Shape;327;p29"/>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28" name="Google Shape;328;p29"/>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29" name="Google Shape;329;p29"/>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30" name="Google Shape;330;p29"/>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pic>
        <p:nvPicPr>
          <p:cNvPr id="331" name="Google Shape;331;p29"/>
          <p:cNvPicPr preferRelativeResize="0"/>
          <p:nvPr/>
        </p:nvPicPr>
        <p:blipFill>
          <a:blip r:embed="rId3">
            <a:alphaModFix/>
          </a:blip>
          <a:stretch>
            <a:fillRect/>
          </a:stretch>
        </p:blipFill>
        <p:spPr>
          <a:xfrm>
            <a:off x="4356829" y="1017725"/>
            <a:ext cx="4260997" cy="3666500"/>
          </a:xfrm>
          <a:prstGeom prst="rect">
            <a:avLst/>
          </a:prstGeom>
          <a:noFill/>
          <a:ln>
            <a:noFill/>
          </a:ln>
        </p:spPr>
      </p:pic>
      <p:sp>
        <p:nvSpPr>
          <p:cNvPr id="332" name="Google Shape;332;p29"/>
          <p:cNvSpPr txBox="1"/>
          <p:nvPr/>
        </p:nvSpPr>
        <p:spPr>
          <a:xfrm>
            <a:off x="6490357" y="1226000"/>
            <a:ext cx="279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06666"/>
                </a:solidFill>
                <a:latin typeface="Source Serif Pro"/>
                <a:ea typeface="Source Serif Pro"/>
                <a:cs typeface="Source Serif Pro"/>
                <a:sym typeface="Source Serif Pro"/>
              </a:rPr>
              <a:t>Vastus Intermedius</a:t>
            </a:r>
            <a:endParaRPr sz="1800">
              <a:solidFill>
                <a:srgbClr val="E06666"/>
              </a:solidFill>
              <a:latin typeface="Source Serif Pro"/>
              <a:ea typeface="Source Serif Pro"/>
              <a:cs typeface="Source Serif Pro"/>
              <a:sym typeface="Source Serif Pro"/>
            </a:endParaRPr>
          </a:p>
        </p:txBody>
      </p:sp>
      <p:sp>
        <p:nvSpPr>
          <p:cNvPr id="333" name="Google Shape;333;p29"/>
          <p:cNvSpPr txBox="1"/>
          <p:nvPr/>
        </p:nvSpPr>
        <p:spPr>
          <a:xfrm>
            <a:off x="6872779" y="3035625"/>
            <a:ext cx="226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06666"/>
                </a:solidFill>
                <a:latin typeface="Source Serif Pro"/>
                <a:ea typeface="Source Serif Pro"/>
                <a:cs typeface="Source Serif Pro"/>
                <a:sym typeface="Source Serif Pro"/>
              </a:rPr>
              <a:t>Biceps Femoris </a:t>
            </a:r>
            <a:endParaRPr sz="1800">
              <a:solidFill>
                <a:srgbClr val="E06666"/>
              </a:solidFill>
              <a:latin typeface="Source Serif Pro"/>
              <a:ea typeface="Source Serif Pro"/>
              <a:cs typeface="Source Serif Pro"/>
              <a:sym typeface="Source Serif Pro"/>
            </a:endParaRPr>
          </a:p>
          <a:p>
            <a:pPr indent="0" lvl="0" marL="0" rtl="0" algn="l">
              <a:spcBef>
                <a:spcPts val="0"/>
              </a:spcBef>
              <a:spcAft>
                <a:spcPts val="0"/>
              </a:spcAft>
              <a:buNone/>
            </a:pPr>
            <a:r>
              <a:rPr lang="en" sz="1800">
                <a:solidFill>
                  <a:srgbClr val="E06666"/>
                </a:solidFill>
                <a:latin typeface="Source Serif Pro"/>
                <a:ea typeface="Source Serif Pro"/>
                <a:cs typeface="Source Serif Pro"/>
                <a:sym typeface="Source Serif Pro"/>
              </a:rPr>
              <a:t>Short Head</a:t>
            </a:r>
            <a:endParaRPr sz="1800">
              <a:solidFill>
                <a:srgbClr val="E06666"/>
              </a:solidFill>
              <a:latin typeface="Source Serif Pro"/>
              <a:ea typeface="Source Serif Pro"/>
              <a:cs typeface="Source Serif Pro"/>
              <a:sym typeface="Source Serif Pro"/>
            </a:endParaRPr>
          </a:p>
        </p:txBody>
      </p:sp>
      <p:sp>
        <p:nvSpPr>
          <p:cNvPr id="334" name="Google Shape;334;p29"/>
          <p:cNvSpPr txBox="1"/>
          <p:nvPr/>
        </p:nvSpPr>
        <p:spPr>
          <a:xfrm>
            <a:off x="4356825" y="1944475"/>
            <a:ext cx="1202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06666"/>
                </a:solidFill>
                <a:latin typeface="Source Serif Pro"/>
                <a:ea typeface="Source Serif Pro"/>
                <a:cs typeface="Source Serif Pro"/>
                <a:sym typeface="Source Serif Pro"/>
              </a:rPr>
              <a:t>Gluteus</a:t>
            </a:r>
            <a:br>
              <a:rPr lang="en" sz="1800">
                <a:solidFill>
                  <a:srgbClr val="E06666"/>
                </a:solidFill>
                <a:latin typeface="Source Serif Pro"/>
                <a:ea typeface="Source Serif Pro"/>
                <a:cs typeface="Source Serif Pro"/>
                <a:sym typeface="Source Serif Pro"/>
              </a:rPr>
            </a:br>
            <a:r>
              <a:rPr lang="en" sz="1800">
                <a:solidFill>
                  <a:srgbClr val="E06666"/>
                </a:solidFill>
                <a:latin typeface="Source Serif Pro"/>
                <a:ea typeface="Source Serif Pro"/>
                <a:cs typeface="Source Serif Pro"/>
                <a:sym typeface="Source Serif Pro"/>
              </a:rPr>
              <a:t>Maximus</a:t>
            </a:r>
            <a:endParaRPr sz="1800">
              <a:solidFill>
                <a:srgbClr val="E06666"/>
              </a:solidFill>
              <a:latin typeface="Source Serif Pro"/>
              <a:ea typeface="Source Serif Pro"/>
              <a:cs typeface="Source Serif Pro"/>
              <a:sym typeface="Source Serif Pro"/>
            </a:endParaRPr>
          </a:p>
        </p:txBody>
      </p:sp>
      <p:cxnSp>
        <p:nvCxnSpPr>
          <p:cNvPr id="335" name="Google Shape;335;p29"/>
          <p:cNvCxnSpPr/>
          <p:nvPr/>
        </p:nvCxnSpPr>
        <p:spPr>
          <a:xfrm flipH="1" rot="10800000">
            <a:off x="5294175" y="1850175"/>
            <a:ext cx="393900" cy="255000"/>
          </a:xfrm>
          <a:prstGeom prst="straightConnector1">
            <a:avLst/>
          </a:prstGeom>
          <a:noFill/>
          <a:ln cap="flat" cmpd="sng" w="19050">
            <a:solidFill>
              <a:srgbClr val="E06666"/>
            </a:solidFill>
            <a:prstDash val="solid"/>
            <a:miter lim="800000"/>
            <a:headEnd len="sm" w="sm" type="none"/>
            <a:tailEnd len="med" w="med" type="triangle"/>
          </a:ln>
        </p:spPr>
      </p:cxnSp>
      <p:cxnSp>
        <p:nvCxnSpPr>
          <p:cNvPr id="336" name="Google Shape;336;p29"/>
          <p:cNvCxnSpPr/>
          <p:nvPr/>
        </p:nvCxnSpPr>
        <p:spPr>
          <a:xfrm flipH="1">
            <a:off x="7162625" y="1621975"/>
            <a:ext cx="204000" cy="515400"/>
          </a:xfrm>
          <a:prstGeom prst="straightConnector1">
            <a:avLst/>
          </a:prstGeom>
          <a:noFill/>
          <a:ln cap="flat" cmpd="sng" w="19050">
            <a:solidFill>
              <a:srgbClr val="E06666"/>
            </a:solidFill>
            <a:prstDash val="solid"/>
            <a:miter lim="800000"/>
            <a:headEnd len="sm" w="sm" type="none"/>
            <a:tailEnd len="med" w="med" type="triangle"/>
          </a:ln>
        </p:spPr>
      </p:cxnSp>
      <p:cxnSp>
        <p:nvCxnSpPr>
          <p:cNvPr id="337" name="Google Shape;337;p29"/>
          <p:cNvCxnSpPr/>
          <p:nvPr/>
        </p:nvCxnSpPr>
        <p:spPr>
          <a:xfrm flipH="1" rot="10800000">
            <a:off x="5959950" y="2316725"/>
            <a:ext cx="724200" cy="507900"/>
          </a:xfrm>
          <a:prstGeom prst="straightConnector1">
            <a:avLst/>
          </a:prstGeom>
          <a:noFill/>
          <a:ln cap="flat" cmpd="sng" w="19050">
            <a:solidFill>
              <a:srgbClr val="E06666"/>
            </a:solidFill>
            <a:prstDash val="solid"/>
            <a:miter lim="800000"/>
            <a:headEnd len="sm" w="sm" type="none"/>
            <a:tailEnd len="med" w="med" type="triangle"/>
          </a:ln>
        </p:spPr>
      </p:cxnSp>
      <p:cxnSp>
        <p:nvCxnSpPr>
          <p:cNvPr id="338" name="Google Shape;338;p29"/>
          <p:cNvCxnSpPr/>
          <p:nvPr/>
        </p:nvCxnSpPr>
        <p:spPr>
          <a:xfrm rot="10800000">
            <a:off x="7119675" y="2448800"/>
            <a:ext cx="461700" cy="622800"/>
          </a:xfrm>
          <a:prstGeom prst="straightConnector1">
            <a:avLst/>
          </a:prstGeom>
          <a:noFill/>
          <a:ln cap="flat" cmpd="sng" w="19050">
            <a:solidFill>
              <a:srgbClr val="E06666"/>
            </a:solidFill>
            <a:prstDash val="solid"/>
            <a:miter lim="800000"/>
            <a:headEnd len="sm" w="sm" type="none"/>
            <a:tailEnd len="med" w="med" type="triangle"/>
          </a:ln>
        </p:spPr>
      </p:cxnSp>
      <p:sp>
        <p:nvSpPr>
          <p:cNvPr id="339" name="Google Shape;339;p29"/>
          <p:cNvSpPr txBox="1"/>
          <p:nvPr/>
        </p:nvSpPr>
        <p:spPr>
          <a:xfrm>
            <a:off x="4516859" y="2756457"/>
            <a:ext cx="226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06666"/>
                </a:solidFill>
                <a:latin typeface="Source Serif Pro"/>
                <a:ea typeface="Source Serif Pro"/>
                <a:cs typeface="Source Serif Pro"/>
                <a:sym typeface="Source Serif Pro"/>
              </a:rPr>
              <a:t>Biceps Femoris </a:t>
            </a:r>
            <a:endParaRPr sz="1800">
              <a:solidFill>
                <a:srgbClr val="E06666"/>
              </a:solidFill>
              <a:latin typeface="Source Serif Pro"/>
              <a:ea typeface="Source Serif Pro"/>
              <a:cs typeface="Source Serif Pro"/>
              <a:sym typeface="Source Serif Pro"/>
            </a:endParaRPr>
          </a:p>
          <a:p>
            <a:pPr indent="0" lvl="0" marL="0" rtl="0" algn="l">
              <a:spcBef>
                <a:spcPts val="0"/>
              </a:spcBef>
              <a:spcAft>
                <a:spcPts val="0"/>
              </a:spcAft>
              <a:buNone/>
            </a:pPr>
            <a:r>
              <a:rPr lang="en" sz="1800">
                <a:solidFill>
                  <a:srgbClr val="E06666"/>
                </a:solidFill>
                <a:latin typeface="Source Serif Pro"/>
                <a:ea typeface="Source Serif Pro"/>
                <a:cs typeface="Source Serif Pro"/>
                <a:sym typeface="Source Serif Pro"/>
              </a:rPr>
              <a:t>Long Head</a:t>
            </a:r>
            <a:endParaRPr sz="1800">
              <a:solidFill>
                <a:srgbClr val="E06666"/>
              </a:solidFill>
              <a:latin typeface="Source Serif Pro"/>
              <a:ea typeface="Source Serif Pro"/>
              <a:cs typeface="Source Serif Pro"/>
              <a:sym typeface="Source Serif Pro"/>
            </a:endParaRPr>
          </a:p>
        </p:txBody>
      </p:sp>
      <p:sp>
        <p:nvSpPr>
          <p:cNvPr id="340" name="Google Shape;340;p29"/>
          <p:cNvSpPr txBox="1"/>
          <p:nvPr>
            <p:ph idx="1" type="body"/>
          </p:nvPr>
        </p:nvSpPr>
        <p:spPr>
          <a:xfrm>
            <a:off x="311700" y="1526325"/>
            <a:ext cx="4045200" cy="26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Single leg model</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 sz="1700">
                <a:solidFill>
                  <a:srgbClr val="E06666"/>
                </a:solidFill>
              </a:rPr>
              <a:t>4 muscles: 1 quadricep, 2 hamstrings, 1 glute</a:t>
            </a:r>
            <a:endParaRPr b="1" sz="1700">
              <a:solidFill>
                <a:srgbClr val="00B050"/>
              </a:solidFill>
            </a:endParaRPr>
          </a:p>
          <a:p>
            <a:pPr indent="0" lvl="0" marL="457200" rtl="0" algn="l">
              <a:spcBef>
                <a:spcPts val="0"/>
              </a:spcBef>
              <a:spcAft>
                <a:spcPts val="1200"/>
              </a:spcAft>
              <a:buNone/>
            </a:pPr>
            <a:r>
              <a:t/>
            </a:r>
            <a:endParaRPr sz="17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Model</a:t>
            </a:r>
            <a:endParaRPr b="0"/>
          </a:p>
        </p:txBody>
      </p:sp>
      <p:sp>
        <p:nvSpPr>
          <p:cNvPr id="346" name="Google Shape;346;p30"/>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347" name="Google Shape;347;p30"/>
          <p:cNvGrpSpPr/>
          <p:nvPr/>
        </p:nvGrpSpPr>
        <p:grpSpPr>
          <a:xfrm>
            <a:off x="311700" y="546109"/>
            <a:ext cx="370930" cy="370549"/>
            <a:chOff x="2497275" y="2744159"/>
            <a:chExt cx="370930" cy="370549"/>
          </a:xfrm>
        </p:grpSpPr>
        <p:sp>
          <p:nvSpPr>
            <p:cNvPr id="348" name="Google Shape;348;p30"/>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9" name="Google Shape;349;p30"/>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50" name="Google Shape;350;p30"/>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51" name="Google Shape;351;p30"/>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52" name="Google Shape;352;p30"/>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53" name="Google Shape;353;p30"/>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pic>
        <p:nvPicPr>
          <p:cNvPr id="354" name="Google Shape;354;p30"/>
          <p:cNvPicPr preferRelativeResize="0"/>
          <p:nvPr/>
        </p:nvPicPr>
        <p:blipFill>
          <a:blip r:embed="rId3">
            <a:alphaModFix/>
          </a:blip>
          <a:stretch>
            <a:fillRect/>
          </a:stretch>
        </p:blipFill>
        <p:spPr>
          <a:xfrm>
            <a:off x="4356829" y="1017725"/>
            <a:ext cx="4260997" cy="3666500"/>
          </a:xfrm>
          <a:prstGeom prst="rect">
            <a:avLst/>
          </a:prstGeom>
          <a:noFill/>
          <a:ln>
            <a:noFill/>
          </a:ln>
        </p:spPr>
      </p:pic>
      <p:sp>
        <p:nvSpPr>
          <p:cNvPr id="355" name="Google Shape;355;p30"/>
          <p:cNvSpPr txBox="1"/>
          <p:nvPr/>
        </p:nvSpPr>
        <p:spPr>
          <a:xfrm>
            <a:off x="4244775" y="1795200"/>
            <a:ext cx="1491600" cy="631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rgbClr val="4A86E8"/>
                </a:solidFill>
                <a:latin typeface="Source Serif Pro"/>
                <a:ea typeface="Source Serif Pro"/>
                <a:cs typeface="Source Serif Pro"/>
                <a:sym typeface="Source Serif Pro"/>
              </a:rPr>
              <a:t>Hip:</a:t>
            </a:r>
            <a:endParaRPr sz="1600">
              <a:solidFill>
                <a:srgbClr val="4A86E8"/>
              </a:solidFill>
              <a:latin typeface="Source Serif Pro"/>
              <a:ea typeface="Source Serif Pro"/>
              <a:cs typeface="Source Serif Pro"/>
              <a:sym typeface="Source Serif Pro"/>
            </a:endParaRPr>
          </a:p>
          <a:p>
            <a:pPr indent="0" lvl="0" marL="0" rtl="0" algn="r">
              <a:spcBef>
                <a:spcPts val="0"/>
              </a:spcBef>
              <a:spcAft>
                <a:spcPts val="0"/>
              </a:spcAft>
              <a:buClr>
                <a:schemeClr val="dk1"/>
              </a:buClr>
              <a:buSzPts val="1100"/>
              <a:buFont typeface="Arial"/>
              <a:buNone/>
            </a:pPr>
            <a:r>
              <a:rPr lang="en" sz="1300">
                <a:solidFill>
                  <a:srgbClr val="4A86E8"/>
                </a:solidFill>
                <a:latin typeface="Source Serif Pro"/>
                <a:ea typeface="Source Serif Pro"/>
                <a:cs typeface="Source Serif Pro"/>
                <a:sym typeface="Source Serif Pro"/>
              </a:rPr>
              <a:t>Rotation (3X)</a:t>
            </a:r>
            <a:endParaRPr sz="1300">
              <a:solidFill>
                <a:srgbClr val="4A86E8"/>
              </a:solidFill>
              <a:latin typeface="Source Serif Pro"/>
              <a:ea typeface="Source Serif Pro"/>
              <a:cs typeface="Source Serif Pro"/>
              <a:sym typeface="Source Serif Pro"/>
            </a:endParaRPr>
          </a:p>
        </p:txBody>
      </p:sp>
      <p:sp>
        <p:nvSpPr>
          <p:cNvPr id="356" name="Google Shape;356;p30"/>
          <p:cNvSpPr txBox="1"/>
          <p:nvPr/>
        </p:nvSpPr>
        <p:spPr>
          <a:xfrm>
            <a:off x="7736050" y="2186413"/>
            <a:ext cx="73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A86E8"/>
                </a:solidFill>
                <a:latin typeface="Source Serif Pro"/>
                <a:ea typeface="Source Serif Pro"/>
                <a:cs typeface="Source Serif Pro"/>
                <a:sym typeface="Source Serif Pro"/>
              </a:rPr>
              <a:t>Knee Angle</a:t>
            </a:r>
            <a:endParaRPr sz="1200">
              <a:solidFill>
                <a:srgbClr val="4A86E8"/>
              </a:solidFill>
              <a:latin typeface="Source Serif Pro"/>
              <a:ea typeface="Source Serif Pro"/>
              <a:cs typeface="Source Serif Pro"/>
              <a:sym typeface="Source Serif Pro"/>
            </a:endParaRPr>
          </a:p>
        </p:txBody>
      </p:sp>
      <p:sp>
        <p:nvSpPr>
          <p:cNvPr id="357" name="Google Shape;357;p30"/>
          <p:cNvSpPr txBox="1"/>
          <p:nvPr/>
        </p:nvSpPr>
        <p:spPr>
          <a:xfrm>
            <a:off x="5641767" y="2943637"/>
            <a:ext cx="851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A86E8"/>
                </a:solidFill>
                <a:latin typeface="Source Serif Pro"/>
                <a:ea typeface="Source Serif Pro"/>
                <a:cs typeface="Source Serif Pro"/>
                <a:sym typeface="Source Serif Pro"/>
              </a:rPr>
              <a:t>Ankle Angle</a:t>
            </a:r>
            <a:endParaRPr sz="1200">
              <a:solidFill>
                <a:srgbClr val="4A86E8"/>
              </a:solidFill>
              <a:latin typeface="Source Serif Pro"/>
              <a:ea typeface="Source Serif Pro"/>
              <a:cs typeface="Source Serif Pro"/>
              <a:sym typeface="Source Serif Pro"/>
            </a:endParaRPr>
          </a:p>
        </p:txBody>
      </p:sp>
      <p:sp>
        <p:nvSpPr>
          <p:cNvPr id="358" name="Google Shape;358;p30"/>
          <p:cNvSpPr txBox="1"/>
          <p:nvPr/>
        </p:nvSpPr>
        <p:spPr>
          <a:xfrm>
            <a:off x="6843704" y="3623996"/>
            <a:ext cx="913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4A86E8"/>
                </a:solidFill>
                <a:latin typeface="Source Serif Pro"/>
                <a:ea typeface="Source Serif Pro"/>
                <a:cs typeface="Source Serif Pro"/>
                <a:sym typeface="Source Serif Pro"/>
              </a:rPr>
              <a:t>Toe</a:t>
            </a:r>
            <a:br>
              <a:rPr lang="en" sz="1600">
                <a:solidFill>
                  <a:srgbClr val="4A86E8"/>
                </a:solidFill>
                <a:latin typeface="Source Serif Pro"/>
                <a:ea typeface="Source Serif Pro"/>
                <a:cs typeface="Source Serif Pro"/>
                <a:sym typeface="Source Serif Pro"/>
              </a:rPr>
            </a:br>
            <a:r>
              <a:rPr lang="en" sz="1600">
                <a:solidFill>
                  <a:srgbClr val="4A86E8"/>
                </a:solidFill>
                <a:latin typeface="Source Serif Pro"/>
                <a:ea typeface="Source Serif Pro"/>
                <a:cs typeface="Source Serif Pro"/>
                <a:sym typeface="Source Serif Pro"/>
              </a:rPr>
              <a:t>Angle</a:t>
            </a:r>
            <a:endParaRPr sz="1200">
              <a:solidFill>
                <a:srgbClr val="4A86E8"/>
              </a:solidFill>
              <a:latin typeface="Source Serif Pro"/>
              <a:ea typeface="Source Serif Pro"/>
              <a:cs typeface="Source Serif Pro"/>
              <a:sym typeface="Source Serif Pro"/>
            </a:endParaRPr>
          </a:p>
        </p:txBody>
      </p:sp>
      <p:sp>
        <p:nvSpPr>
          <p:cNvPr id="359" name="Google Shape;359;p30"/>
          <p:cNvSpPr txBox="1"/>
          <p:nvPr/>
        </p:nvSpPr>
        <p:spPr>
          <a:xfrm>
            <a:off x="5399525" y="4197100"/>
            <a:ext cx="133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A86E8"/>
                </a:solidFill>
                <a:latin typeface="Source Serif Pro"/>
                <a:ea typeface="Source Serif Pro"/>
                <a:cs typeface="Source Serif Pro"/>
                <a:sym typeface="Source Serif Pro"/>
              </a:rPr>
              <a:t>Crank </a:t>
            </a:r>
            <a:r>
              <a:rPr lang="en" sz="1600">
                <a:solidFill>
                  <a:srgbClr val="4A86E8"/>
                </a:solidFill>
                <a:latin typeface="Source Serif Pro"/>
                <a:ea typeface="Source Serif Pro"/>
                <a:cs typeface="Source Serif Pro"/>
                <a:sym typeface="Source Serif Pro"/>
              </a:rPr>
              <a:t>Angle</a:t>
            </a:r>
            <a:endParaRPr sz="1200">
              <a:solidFill>
                <a:srgbClr val="4A86E8"/>
              </a:solidFill>
              <a:latin typeface="Source Serif Pro"/>
              <a:ea typeface="Source Serif Pro"/>
              <a:cs typeface="Source Serif Pro"/>
              <a:sym typeface="Source Serif Pro"/>
            </a:endParaRPr>
          </a:p>
        </p:txBody>
      </p:sp>
      <p:sp>
        <p:nvSpPr>
          <p:cNvPr id="360" name="Google Shape;360;p30"/>
          <p:cNvSpPr txBox="1"/>
          <p:nvPr/>
        </p:nvSpPr>
        <p:spPr>
          <a:xfrm>
            <a:off x="6562132" y="1043106"/>
            <a:ext cx="204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A86E8"/>
                </a:solidFill>
                <a:latin typeface="Source Serif Pro"/>
                <a:ea typeface="Source Serif Pro"/>
                <a:cs typeface="Source Serif Pro"/>
                <a:sym typeface="Source Serif Pro"/>
              </a:rPr>
              <a:t>Pelvis:</a:t>
            </a:r>
            <a:endParaRPr sz="1600">
              <a:solidFill>
                <a:srgbClr val="4A86E8"/>
              </a:solidFill>
              <a:latin typeface="Source Serif Pro"/>
              <a:ea typeface="Source Serif Pro"/>
              <a:cs typeface="Source Serif Pro"/>
              <a:sym typeface="Source Serif Pro"/>
            </a:endParaRPr>
          </a:p>
          <a:p>
            <a:pPr indent="0" lvl="0" marL="0" rtl="0" algn="l">
              <a:spcBef>
                <a:spcPts val="0"/>
              </a:spcBef>
              <a:spcAft>
                <a:spcPts val="0"/>
              </a:spcAft>
              <a:buNone/>
            </a:pPr>
            <a:r>
              <a:rPr lang="en" sz="1300">
                <a:solidFill>
                  <a:srgbClr val="4A86E8"/>
                </a:solidFill>
                <a:latin typeface="Source Serif Pro"/>
                <a:ea typeface="Source Serif Pro"/>
                <a:cs typeface="Source Serif Pro"/>
                <a:sym typeface="Source Serif Pro"/>
              </a:rPr>
              <a:t>Translation (3X)</a:t>
            </a:r>
            <a:br>
              <a:rPr lang="en" sz="1300">
                <a:solidFill>
                  <a:srgbClr val="4A86E8"/>
                </a:solidFill>
                <a:latin typeface="Source Serif Pro"/>
                <a:ea typeface="Source Serif Pro"/>
                <a:cs typeface="Source Serif Pro"/>
                <a:sym typeface="Source Serif Pro"/>
              </a:rPr>
            </a:br>
            <a:r>
              <a:rPr lang="en" sz="1300">
                <a:solidFill>
                  <a:srgbClr val="4A86E8"/>
                </a:solidFill>
                <a:latin typeface="Source Serif Pro"/>
                <a:ea typeface="Source Serif Pro"/>
                <a:cs typeface="Source Serif Pro"/>
                <a:sym typeface="Source Serif Pro"/>
              </a:rPr>
              <a:t>Rotation (3X)</a:t>
            </a:r>
            <a:endParaRPr sz="1300">
              <a:solidFill>
                <a:srgbClr val="4A86E8"/>
              </a:solidFill>
              <a:latin typeface="Source Serif Pro"/>
              <a:ea typeface="Source Serif Pro"/>
              <a:cs typeface="Source Serif Pro"/>
              <a:sym typeface="Source Serif Pro"/>
            </a:endParaRPr>
          </a:p>
        </p:txBody>
      </p:sp>
      <p:sp>
        <p:nvSpPr>
          <p:cNvPr id="361" name="Google Shape;361;p30"/>
          <p:cNvSpPr txBox="1"/>
          <p:nvPr>
            <p:ph idx="1" type="body"/>
          </p:nvPr>
        </p:nvSpPr>
        <p:spPr>
          <a:xfrm>
            <a:off x="311700" y="1526325"/>
            <a:ext cx="4045200" cy="26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Single leg model</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4 muscles: 1 quadricep, 2 hamstrings, </a:t>
            </a:r>
            <a:br>
              <a:rPr lang="en" sz="1700">
                <a:solidFill>
                  <a:schemeClr val="dk1"/>
                </a:solidFill>
              </a:rPr>
            </a:br>
            <a:r>
              <a:rPr lang="en" sz="1700">
                <a:solidFill>
                  <a:schemeClr val="dk1"/>
                </a:solidFill>
              </a:rPr>
              <a:t>1 glute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 sz="1700">
                <a:solidFill>
                  <a:srgbClr val="4A86E8"/>
                </a:solidFill>
              </a:rPr>
              <a:t>13 Degrees of Freedom (DOF)</a:t>
            </a:r>
            <a:endParaRPr b="1" sz="1700">
              <a:solidFill>
                <a:srgbClr val="00B050"/>
              </a:solidFill>
            </a:endParaRPr>
          </a:p>
          <a:p>
            <a:pPr indent="0" lvl="0" marL="457200" rtl="0" algn="l">
              <a:spcBef>
                <a:spcPts val="0"/>
              </a:spcBef>
              <a:spcAft>
                <a:spcPts val="1200"/>
              </a:spcAft>
              <a:buNone/>
            </a:pPr>
            <a:r>
              <a:t/>
            </a:r>
            <a:endParaRPr sz="17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Model</a:t>
            </a:r>
            <a:endParaRPr b="0"/>
          </a:p>
        </p:txBody>
      </p:sp>
      <p:sp>
        <p:nvSpPr>
          <p:cNvPr id="367" name="Google Shape;367;p31"/>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368" name="Google Shape;368;p31"/>
          <p:cNvGrpSpPr/>
          <p:nvPr/>
        </p:nvGrpSpPr>
        <p:grpSpPr>
          <a:xfrm>
            <a:off x="311700" y="546109"/>
            <a:ext cx="370930" cy="370549"/>
            <a:chOff x="2497275" y="2744159"/>
            <a:chExt cx="370930" cy="370549"/>
          </a:xfrm>
        </p:grpSpPr>
        <p:sp>
          <p:nvSpPr>
            <p:cNvPr id="369" name="Google Shape;369;p31"/>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70" name="Google Shape;370;p31"/>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71" name="Google Shape;371;p31"/>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72" name="Google Shape;372;p31"/>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73" name="Google Shape;373;p31"/>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74" name="Google Shape;374;p31"/>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pic>
        <p:nvPicPr>
          <p:cNvPr id="375" name="Google Shape;375;p31"/>
          <p:cNvPicPr preferRelativeResize="0"/>
          <p:nvPr/>
        </p:nvPicPr>
        <p:blipFill>
          <a:blip r:embed="rId3">
            <a:alphaModFix/>
          </a:blip>
          <a:stretch>
            <a:fillRect/>
          </a:stretch>
        </p:blipFill>
        <p:spPr>
          <a:xfrm>
            <a:off x="4356829" y="1017725"/>
            <a:ext cx="4260997" cy="3666500"/>
          </a:xfrm>
          <a:prstGeom prst="rect">
            <a:avLst/>
          </a:prstGeom>
          <a:noFill/>
          <a:ln>
            <a:noFill/>
          </a:ln>
        </p:spPr>
      </p:pic>
      <p:sp>
        <p:nvSpPr>
          <p:cNvPr id="376" name="Google Shape;376;p31"/>
          <p:cNvSpPr txBox="1"/>
          <p:nvPr>
            <p:ph idx="1" type="body"/>
          </p:nvPr>
        </p:nvSpPr>
        <p:spPr>
          <a:xfrm>
            <a:off x="311700" y="1526325"/>
            <a:ext cx="4045200" cy="26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Single leg model</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4 muscles: 1 quadricep, 2 hamstrings, </a:t>
            </a:r>
            <a:br>
              <a:rPr lang="en" sz="1700">
                <a:solidFill>
                  <a:schemeClr val="dk1"/>
                </a:solidFill>
              </a:rPr>
            </a:br>
            <a:r>
              <a:rPr lang="en" sz="1700">
                <a:solidFill>
                  <a:schemeClr val="dk1"/>
                </a:solidFill>
              </a:rPr>
              <a:t>1 glute</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13 Degrees of Freedom</a:t>
            </a:r>
            <a:r>
              <a:rPr lang="en" sz="1700">
                <a:solidFill>
                  <a:schemeClr val="dk1"/>
                </a:solidFill>
              </a:rPr>
              <a:t> (DOF)</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 sz="1700">
                <a:solidFill>
                  <a:srgbClr val="00B050"/>
                </a:solidFill>
              </a:rPr>
              <a:t>Constraints: pelvis, pedal clip</a:t>
            </a:r>
            <a:endParaRPr b="1" sz="1700">
              <a:solidFill>
                <a:srgbClr val="00B050"/>
              </a:solidFill>
            </a:endParaRPr>
          </a:p>
          <a:p>
            <a:pPr indent="0" lvl="0" marL="457200" rtl="0" algn="l">
              <a:spcBef>
                <a:spcPts val="0"/>
              </a:spcBef>
              <a:spcAft>
                <a:spcPts val="1200"/>
              </a:spcAft>
              <a:buNone/>
            </a:pPr>
            <a:r>
              <a:t/>
            </a:r>
            <a:endParaRPr sz="1700">
              <a:solidFill>
                <a:schemeClr val="dk1"/>
              </a:solidFill>
            </a:endParaRPr>
          </a:p>
        </p:txBody>
      </p:sp>
      <p:sp>
        <p:nvSpPr>
          <p:cNvPr id="377" name="Google Shape;377;p31"/>
          <p:cNvSpPr/>
          <p:nvPr/>
        </p:nvSpPr>
        <p:spPr>
          <a:xfrm>
            <a:off x="6454850" y="3490000"/>
            <a:ext cx="645600" cy="572700"/>
          </a:xfrm>
          <a:prstGeom prst="roundRect">
            <a:avLst>
              <a:gd fmla="val 16667" name="adj"/>
            </a:avLst>
          </a:prstGeom>
          <a:solidFill>
            <a:srgbClr val="2EB323">
              <a:alpha val="25279"/>
            </a:srgbClr>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EB323"/>
              </a:solidFill>
              <a:highlight>
                <a:srgbClr val="2EB323"/>
              </a:highlight>
            </a:endParaRPr>
          </a:p>
        </p:txBody>
      </p:sp>
      <p:sp>
        <p:nvSpPr>
          <p:cNvPr id="378" name="Google Shape;378;p31"/>
          <p:cNvSpPr/>
          <p:nvPr/>
        </p:nvSpPr>
        <p:spPr>
          <a:xfrm>
            <a:off x="5547150" y="1271250"/>
            <a:ext cx="1059000" cy="716100"/>
          </a:xfrm>
          <a:prstGeom prst="roundRect">
            <a:avLst>
              <a:gd fmla="val 16667" name="adj"/>
            </a:avLst>
          </a:prstGeom>
          <a:solidFill>
            <a:srgbClr val="2EB323">
              <a:alpha val="25279"/>
            </a:srgbClr>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EB323"/>
              </a:solidFill>
              <a:highlight>
                <a:srgbClr val="2EB323"/>
              </a:highlight>
            </a:endParaRPr>
          </a:p>
        </p:txBody>
      </p:sp>
      <p:sp>
        <p:nvSpPr>
          <p:cNvPr id="379" name="Google Shape;379;p31"/>
          <p:cNvSpPr txBox="1"/>
          <p:nvPr/>
        </p:nvSpPr>
        <p:spPr>
          <a:xfrm>
            <a:off x="6606150" y="1226125"/>
            <a:ext cx="2353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EB323"/>
                </a:solidFill>
                <a:latin typeface="Source Serif Pro"/>
                <a:ea typeface="Source Serif Pro"/>
                <a:cs typeface="Source Serif Pro"/>
                <a:sym typeface="Source Serif Pro"/>
              </a:rPr>
              <a:t>Pelvis:</a:t>
            </a:r>
            <a:endParaRPr sz="1600">
              <a:solidFill>
                <a:srgbClr val="2EB323"/>
              </a:solidFill>
              <a:latin typeface="Source Serif Pro"/>
              <a:ea typeface="Source Serif Pro"/>
              <a:cs typeface="Source Serif Pro"/>
              <a:sym typeface="Source Serif Pro"/>
            </a:endParaRPr>
          </a:p>
          <a:p>
            <a:pPr indent="0" lvl="0" marL="0" rtl="0" algn="l">
              <a:spcBef>
                <a:spcPts val="0"/>
              </a:spcBef>
              <a:spcAft>
                <a:spcPts val="0"/>
              </a:spcAft>
              <a:buNone/>
            </a:pPr>
            <a:r>
              <a:rPr lang="en" sz="1300">
                <a:solidFill>
                  <a:srgbClr val="2EB323"/>
                </a:solidFill>
                <a:latin typeface="Source Serif Pro"/>
                <a:ea typeface="Source Serif Pro"/>
                <a:cs typeface="Source Serif Pro"/>
                <a:sym typeface="Source Serif Pro"/>
              </a:rPr>
              <a:t>All 6 DOF locked</a:t>
            </a:r>
            <a:endParaRPr sz="1300">
              <a:solidFill>
                <a:srgbClr val="2EB323"/>
              </a:solidFill>
              <a:latin typeface="Source Serif Pro"/>
              <a:ea typeface="Source Serif Pro"/>
              <a:cs typeface="Source Serif Pro"/>
              <a:sym typeface="Source Serif Pro"/>
            </a:endParaRPr>
          </a:p>
        </p:txBody>
      </p:sp>
      <p:sp>
        <p:nvSpPr>
          <p:cNvPr id="380" name="Google Shape;380;p31"/>
          <p:cNvSpPr txBox="1"/>
          <p:nvPr/>
        </p:nvSpPr>
        <p:spPr>
          <a:xfrm>
            <a:off x="4861096" y="3460750"/>
            <a:ext cx="154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EB323"/>
                </a:solidFill>
                <a:latin typeface="Source Serif Pro"/>
                <a:ea typeface="Source Serif Pro"/>
                <a:cs typeface="Source Serif Pro"/>
                <a:sym typeface="Source Serif Pro"/>
              </a:rPr>
              <a:t>Pedal Clip:</a:t>
            </a:r>
            <a:endParaRPr sz="1600">
              <a:solidFill>
                <a:srgbClr val="2EB323"/>
              </a:solidFill>
              <a:latin typeface="Source Serif Pro"/>
              <a:ea typeface="Source Serif Pro"/>
              <a:cs typeface="Source Serif Pro"/>
              <a:sym typeface="Source Serif Pro"/>
            </a:endParaRPr>
          </a:p>
          <a:p>
            <a:pPr indent="0" lvl="0" marL="0" rtl="0" algn="l">
              <a:spcBef>
                <a:spcPts val="0"/>
              </a:spcBef>
              <a:spcAft>
                <a:spcPts val="0"/>
              </a:spcAft>
              <a:buNone/>
            </a:pPr>
            <a:r>
              <a:rPr lang="en" sz="1300">
                <a:solidFill>
                  <a:srgbClr val="2EB323"/>
                </a:solidFill>
                <a:latin typeface="Source Serif Pro"/>
                <a:ea typeface="Source Serif Pro"/>
                <a:cs typeface="Source Serif Pro"/>
                <a:sym typeface="Source Serif Pro"/>
              </a:rPr>
              <a:t>All translations &amp; rotations coupled</a:t>
            </a:r>
            <a:endParaRPr sz="1300">
              <a:solidFill>
                <a:srgbClr val="2EB323"/>
              </a:solidFill>
              <a:latin typeface="Source Serif Pro"/>
              <a:ea typeface="Source Serif Pro"/>
              <a:cs typeface="Source Serif Pro"/>
              <a:sym typeface="Source Serif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2"/>
          <p:cNvPicPr preferRelativeResize="0"/>
          <p:nvPr/>
        </p:nvPicPr>
        <p:blipFill rotWithShape="1">
          <a:blip r:embed="rId3">
            <a:alphaModFix/>
          </a:blip>
          <a:srcRect b="0" l="0" r="0" t="0"/>
          <a:stretch/>
        </p:blipFill>
        <p:spPr>
          <a:xfrm>
            <a:off x="4357175" y="1018050"/>
            <a:ext cx="4260301" cy="3665840"/>
          </a:xfrm>
          <a:prstGeom prst="rect">
            <a:avLst/>
          </a:prstGeom>
          <a:noFill/>
          <a:ln>
            <a:noFill/>
          </a:ln>
        </p:spPr>
      </p:pic>
      <p:sp>
        <p:nvSpPr>
          <p:cNvPr id="386" name="Google Shape;3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OpenSim Tools</a:t>
            </a:r>
            <a:endParaRPr b="0"/>
          </a:p>
        </p:txBody>
      </p:sp>
      <p:sp>
        <p:nvSpPr>
          <p:cNvPr id="387" name="Google Shape;387;p32"/>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388" name="Google Shape;388;p32"/>
          <p:cNvGrpSpPr/>
          <p:nvPr/>
        </p:nvGrpSpPr>
        <p:grpSpPr>
          <a:xfrm>
            <a:off x="311700" y="546109"/>
            <a:ext cx="370930" cy="370549"/>
            <a:chOff x="2497275" y="2744159"/>
            <a:chExt cx="370930" cy="370549"/>
          </a:xfrm>
        </p:grpSpPr>
        <p:sp>
          <p:nvSpPr>
            <p:cNvPr id="389" name="Google Shape;389;p32"/>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90" name="Google Shape;390;p32"/>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91" name="Google Shape;391;p32"/>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92" name="Google Shape;392;p32"/>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93" name="Google Shape;393;p32"/>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94" name="Google Shape;394;p32"/>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395" name="Google Shape;395;p32"/>
          <p:cNvSpPr/>
          <p:nvPr/>
        </p:nvSpPr>
        <p:spPr>
          <a:xfrm>
            <a:off x="5319731" y="1229425"/>
            <a:ext cx="862500" cy="913500"/>
          </a:xfrm>
          <a:prstGeom prst="roundRect">
            <a:avLst>
              <a:gd fmla="val 16667" name="adj"/>
            </a:avLst>
          </a:prstGeom>
          <a:solidFill>
            <a:srgbClr val="2EB323">
              <a:alpha val="25279"/>
            </a:srgbClr>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EB323"/>
              </a:solidFill>
              <a:highlight>
                <a:srgbClr val="2EB323"/>
              </a:highlight>
            </a:endParaRPr>
          </a:p>
        </p:txBody>
      </p:sp>
      <p:sp>
        <p:nvSpPr>
          <p:cNvPr id="396" name="Google Shape;396;p32"/>
          <p:cNvSpPr/>
          <p:nvPr/>
        </p:nvSpPr>
        <p:spPr>
          <a:xfrm>
            <a:off x="6390251" y="3352382"/>
            <a:ext cx="488400" cy="307500"/>
          </a:xfrm>
          <a:prstGeom prst="roundRect">
            <a:avLst>
              <a:gd fmla="val 16667" name="adj"/>
            </a:avLst>
          </a:prstGeom>
          <a:solidFill>
            <a:srgbClr val="2EB323">
              <a:alpha val="25279"/>
            </a:srgbClr>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EB323"/>
              </a:solidFill>
              <a:highlight>
                <a:srgbClr val="2EB323"/>
              </a:highlight>
            </a:endParaRPr>
          </a:p>
        </p:txBody>
      </p:sp>
      <p:sp>
        <p:nvSpPr>
          <p:cNvPr id="397" name="Google Shape;397;p32"/>
          <p:cNvSpPr txBox="1"/>
          <p:nvPr>
            <p:ph idx="1" type="body"/>
          </p:nvPr>
        </p:nvSpPr>
        <p:spPr>
          <a:xfrm>
            <a:off x="311700" y="1017725"/>
            <a:ext cx="39387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Forward Dynamics Tool</a:t>
            </a:r>
            <a:endParaRPr sz="1700">
              <a:solidFill>
                <a:schemeClr val="dk1"/>
              </a:solidFill>
            </a:endParaRPr>
          </a:p>
          <a:p>
            <a:pPr indent="-336550" lvl="0" marL="457200" rtl="0" algn="l">
              <a:spcBef>
                <a:spcPts val="1200"/>
              </a:spcBef>
              <a:spcAft>
                <a:spcPts val="0"/>
              </a:spcAft>
              <a:buSzPts val="1700"/>
              <a:buChar char="●"/>
            </a:pPr>
            <a:r>
              <a:rPr lang="en" sz="1700"/>
              <a:t>Given initial position and constraints, determines the motion of the model</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2" name="Google Shape;72;p15"/>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73" name="Google Shape;73;p15"/>
          <p:cNvGrpSpPr/>
          <p:nvPr/>
        </p:nvGrpSpPr>
        <p:grpSpPr>
          <a:xfrm>
            <a:off x="311705" y="553650"/>
            <a:ext cx="332012" cy="355454"/>
            <a:chOff x="7055134" y="2919170"/>
            <a:chExt cx="290321" cy="310820"/>
          </a:xfrm>
        </p:grpSpPr>
        <p:sp>
          <p:nvSpPr>
            <p:cNvPr id="74" name="Google Shape;74;p15"/>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5" name="Google Shape;75;p15"/>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6" name="Google Shape;76;p15"/>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7" name="Google Shape;77;p15"/>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8" name="Google Shape;78;p15"/>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9" name="Google Shape;79;p15"/>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0" name="Google Shape;80;p15"/>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1" name="Google Shape;81;p15"/>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2" name="Google Shape;82;p15"/>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3" name="Google Shape;83;p15"/>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4" name="Google Shape;84;p15"/>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 name="Google Shape;85;p15"/>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6" name="Google Shape;86;p15"/>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 name="Google Shape;87;p15"/>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OpenSim Tools</a:t>
            </a:r>
            <a:endParaRPr b="0"/>
          </a:p>
        </p:txBody>
      </p:sp>
      <p:sp>
        <p:nvSpPr>
          <p:cNvPr id="403" name="Google Shape;403;p33"/>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404" name="Google Shape;404;p33"/>
          <p:cNvGrpSpPr/>
          <p:nvPr/>
        </p:nvGrpSpPr>
        <p:grpSpPr>
          <a:xfrm>
            <a:off x="311700" y="546109"/>
            <a:ext cx="370930" cy="370549"/>
            <a:chOff x="2497275" y="2744159"/>
            <a:chExt cx="370930" cy="370549"/>
          </a:xfrm>
        </p:grpSpPr>
        <p:sp>
          <p:nvSpPr>
            <p:cNvPr id="405" name="Google Shape;405;p33"/>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06" name="Google Shape;406;p33"/>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07" name="Google Shape;407;p33"/>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08" name="Google Shape;408;p33"/>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09" name="Google Shape;409;p33"/>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10" name="Google Shape;410;p33"/>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pic>
        <p:nvPicPr>
          <p:cNvPr id="411" name="Google Shape;411;p33"/>
          <p:cNvPicPr preferRelativeResize="0"/>
          <p:nvPr/>
        </p:nvPicPr>
        <p:blipFill rotWithShape="1">
          <a:blip r:embed="rId3">
            <a:alphaModFix/>
          </a:blip>
          <a:srcRect b="0" l="0" r="0" t="0"/>
          <a:stretch/>
        </p:blipFill>
        <p:spPr>
          <a:xfrm>
            <a:off x="4357175" y="1017725"/>
            <a:ext cx="4260301" cy="3665901"/>
          </a:xfrm>
          <a:prstGeom prst="rect">
            <a:avLst/>
          </a:prstGeom>
          <a:noFill/>
          <a:ln>
            <a:noFill/>
          </a:ln>
        </p:spPr>
      </p:pic>
      <p:sp>
        <p:nvSpPr>
          <p:cNvPr id="412" name="Google Shape;412;p33"/>
          <p:cNvSpPr/>
          <p:nvPr/>
        </p:nvSpPr>
        <p:spPr>
          <a:xfrm>
            <a:off x="6264125" y="3855625"/>
            <a:ext cx="446400" cy="446400"/>
          </a:xfrm>
          <a:prstGeom prst="arc">
            <a:avLst>
              <a:gd fmla="val 10154816" name="adj1"/>
              <a:gd fmla="val 7588657" name="adj2"/>
            </a:avLst>
          </a:prstGeom>
          <a:noFill/>
          <a:ln cap="flat" cmpd="sng" w="38100">
            <a:solidFill>
              <a:srgbClr val="00B05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txBox="1"/>
          <p:nvPr>
            <p:ph idx="1" type="body"/>
          </p:nvPr>
        </p:nvSpPr>
        <p:spPr>
          <a:xfrm>
            <a:off x="311700" y="1017725"/>
            <a:ext cx="39387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Forward Dynamics Tool</a:t>
            </a:r>
            <a:endParaRPr sz="1700">
              <a:solidFill>
                <a:schemeClr val="dk1"/>
              </a:solidFill>
            </a:endParaRPr>
          </a:p>
          <a:p>
            <a:pPr indent="-336550" lvl="0" marL="457200" rtl="0" algn="l">
              <a:spcBef>
                <a:spcPts val="1200"/>
              </a:spcBef>
              <a:spcAft>
                <a:spcPts val="0"/>
              </a:spcAft>
              <a:buSzPts val="1700"/>
              <a:buChar char="●"/>
            </a:pPr>
            <a:r>
              <a:rPr lang="en" sz="1700">
                <a:solidFill>
                  <a:schemeClr val="dk1"/>
                </a:solidFill>
              </a:rPr>
              <a:t>Given initial position and constraints, determines the motion of the model</a:t>
            </a:r>
            <a:endParaRPr sz="1700"/>
          </a:p>
          <a:p>
            <a:pPr indent="-336550" lvl="0" marL="457200" rtl="0" algn="l">
              <a:spcBef>
                <a:spcPts val="0"/>
              </a:spcBef>
              <a:spcAft>
                <a:spcPts val="0"/>
              </a:spcAft>
              <a:buSzPts val="1700"/>
              <a:buChar char="●"/>
            </a:pPr>
            <a:r>
              <a:rPr lang="en" sz="1700"/>
              <a:t>Model DOF(s) can be driven via prescribed function</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34"/>
          <p:cNvPicPr preferRelativeResize="0"/>
          <p:nvPr/>
        </p:nvPicPr>
        <p:blipFill rotWithShape="1">
          <a:blip r:embed="rId3">
            <a:alphaModFix/>
          </a:blip>
          <a:srcRect b="0" l="0" r="0" t="0"/>
          <a:stretch/>
        </p:blipFill>
        <p:spPr>
          <a:xfrm>
            <a:off x="4357175" y="1017725"/>
            <a:ext cx="4260301" cy="3665912"/>
          </a:xfrm>
          <a:prstGeom prst="rect">
            <a:avLst/>
          </a:prstGeom>
          <a:noFill/>
          <a:ln>
            <a:noFill/>
          </a:ln>
        </p:spPr>
      </p:pic>
      <p:sp>
        <p:nvSpPr>
          <p:cNvPr id="419" name="Google Shape;41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OpenSim Tools</a:t>
            </a:r>
            <a:endParaRPr b="0"/>
          </a:p>
        </p:txBody>
      </p:sp>
      <p:sp>
        <p:nvSpPr>
          <p:cNvPr id="420" name="Google Shape;420;p34"/>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421" name="Google Shape;421;p34"/>
          <p:cNvGrpSpPr/>
          <p:nvPr/>
        </p:nvGrpSpPr>
        <p:grpSpPr>
          <a:xfrm>
            <a:off x="311700" y="546109"/>
            <a:ext cx="370930" cy="370549"/>
            <a:chOff x="2497275" y="2744159"/>
            <a:chExt cx="370930" cy="370549"/>
          </a:xfrm>
        </p:grpSpPr>
        <p:sp>
          <p:nvSpPr>
            <p:cNvPr id="422" name="Google Shape;422;p34"/>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23" name="Google Shape;423;p34"/>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24" name="Google Shape;424;p34"/>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25" name="Google Shape;425;p34"/>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26" name="Google Shape;426;p34"/>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27" name="Google Shape;427;p34"/>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428" name="Google Shape;428;p34"/>
          <p:cNvSpPr txBox="1"/>
          <p:nvPr/>
        </p:nvSpPr>
        <p:spPr>
          <a:xfrm>
            <a:off x="4357177" y="3266650"/>
            <a:ext cx="23397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300">
                <a:solidFill>
                  <a:srgbClr val="00CF5E"/>
                </a:solidFill>
                <a:latin typeface="Times New Roman"/>
                <a:ea typeface="Times New Roman"/>
                <a:cs typeface="Times New Roman"/>
                <a:sym typeface="Times New Roman"/>
              </a:rPr>
              <a:t>ω</a:t>
            </a:r>
            <a:r>
              <a:rPr baseline="-25000" lang="en" sz="2300">
                <a:solidFill>
                  <a:srgbClr val="00CF5E"/>
                </a:solidFill>
                <a:latin typeface="Calibri"/>
                <a:ea typeface="Calibri"/>
                <a:cs typeface="Calibri"/>
                <a:sym typeface="Calibri"/>
              </a:rPr>
              <a:t>crank</a:t>
            </a:r>
            <a:r>
              <a:rPr lang="en" sz="2300">
                <a:solidFill>
                  <a:srgbClr val="00CF5E"/>
                </a:solidFill>
                <a:latin typeface="Calibri"/>
                <a:ea typeface="Calibri"/>
                <a:cs typeface="Calibri"/>
                <a:sym typeface="Calibri"/>
              </a:rPr>
              <a:t> = 80 RPM</a:t>
            </a:r>
            <a:endParaRPr sz="100">
              <a:solidFill>
                <a:srgbClr val="00CF5E"/>
              </a:solidFill>
            </a:endParaRPr>
          </a:p>
        </p:txBody>
      </p:sp>
      <p:sp>
        <p:nvSpPr>
          <p:cNvPr id="429" name="Google Shape;429;p34"/>
          <p:cNvSpPr/>
          <p:nvPr/>
        </p:nvSpPr>
        <p:spPr>
          <a:xfrm>
            <a:off x="6264125" y="3855625"/>
            <a:ext cx="446400" cy="446400"/>
          </a:xfrm>
          <a:prstGeom prst="arc">
            <a:avLst>
              <a:gd fmla="val 10154816" name="adj1"/>
              <a:gd fmla="val 7588657" name="adj2"/>
            </a:avLst>
          </a:prstGeom>
          <a:noFill/>
          <a:ln cap="flat" cmpd="sng" w="38100">
            <a:solidFill>
              <a:srgbClr val="00B050"/>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txBox="1"/>
          <p:nvPr>
            <p:ph idx="1" type="body"/>
          </p:nvPr>
        </p:nvSpPr>
        <p:spPr>
          <a:xfrm>
            <a:off x="311700" y="1017725"/>
            <a:ext cx="3987000" cy="4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Forward Dynamics Tool</a:t>
            </a:r>
            <a:endParaRPr sz="1700">
              <a:solidFill>
                <a:schemeClr val="dk1"/>
              </a:solidFill>
            </a:endParaRPr>
          </a:p>
          <a:p>
            <a:pPr indent="-336550" lvl="0" marL="457200" rtl="0" algn="l">
              <a:spcBef>
                <a:spcPts val="1200"/>
              </a:spcBef>
              <a:spcAft>
                <a:spcPts val="0"/>
              </a:spcAft>
              <a:buSzPts val="1700"/>
              <a:buChar char="●"/>
            </a:pPr>
            <a:r>
              <a:rPr lang="en" sz="1700">
                <a:solidFill>
                  <a:schemeClr val="dk1"/>
                </a:solidFill>
              </a:rPr>
              <a:t>Given initial position and constraints, determines the motion of the model</a:t>
            </a:r>
            <a:endParaRPr sz="1700">
              <a:solidFill>
                <a:schemeClr val="dk1"/>
              </a:solidFill>
            </a:endParaRPr>
          </a:p>
          <a:p>
            <a:pPr indent="-336550" lvl="0" marL="457200" rtl="0" algn="l">
              <a:spcBef>
                <a:spcPts val="0"/>
              </a:spcBef>
              <a:spcAft>
                <a:spcPts val="0"/>
              </a:spcAft>
              <a:buSzPts val="1700"/>
              <a:buChar char="●"/>
            </a:pPr>
            <a:r>
              <a:rPr lang="en" sz="1700">
                <a:solidFill>
                  <a:schemeClr val="dk1"/>
                </a:solidFill>
              </a:rPr>
              <a:t>Model DOF(s) can be driven via prescribed function</a:t>
            </a:r>
            <a:endParaRPr sz="1700">
              <a:solidFill>
                <a:schemeClr val="dk1"/>
              </a:solidFill>
            </a:endParaRPr>
          </a:p>
          <a:p>
            <a:pPr indent="0" lvl="0" marL="0" rtl="0" algn="l">
              <a:spcBef>
                <a:spcPts val="1200"/>
              </a:spcBef>
              <a:spcAft>
                <a:spcPts val="0"/>
              </a:spcAft>
              <a:buNone/>
            </a:pPr>
            <a:r>
              <a:rPr lang="en" sz="1700">
                <a:solidFill>
                  <a:schemeClr val="dk1"/>
                </a:solidFill>
              </a:rPr>
              <a:t>In the Workflow: </a:t>
            </a:r>
            <a:r>
              <a:rPr i="1" lang="en" sz="1700"/>
              <a:t>Simulated Forward Kinematics (SFK) step</a:t>
            </a:r>
            <a:endParaRPr i="1" sz="1700"/>
          </a:p>
          <a:p>
            <a:pPr indent="-336550" lvl="0" marL="457200" rtl="0" algn="l">
              <a:spcBef>
                <a:spcPts val="0"/>
              </a:spcBef>
              <a:spcAft>
                <a:spcPts val="0"/>
              </a:spcAft>
              <a:buSzPts val="1700"/>
              <a:buChar char="●"/>
            </a:pPr>
            <a:r>
              <a:rPr lang="en" sz="1700"/>
              <a:t>Outputs model joint angles, muscle fiber lengths, muscle fiber velocities, and pedal reaction forces at the midfoot</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OpenSim Tools</a:t>
            </a:r>
            <a:endParaRPr b="0"/>
          </a:p>
        </p:txBody>
      </p:sp>
      <p:sp>
        <p:nvSpPr>
          <p:cNvPr id="436" name="Google Shape;436;p35"/>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437" name="Google Shape;437;p35"/>
          <p:cNvGrpSpPr/>
          <p:nvPr/>
        </p:nvGrpSpPr>
        <p:grpSpPr>
          <a:xfrm>
            <a:off x="311700" y="546109"/>
            <a:ext cx="370930" cy="370549"/>
            <a:chOff x="2497275" y="2744159"/>
            <a:chExt cx="370930" cy="370549"/>
          </a:xfrm>
        </p:grpSpPr>
        <p:sp>
          <p:nvSpPr>
            <p:cNvPr id="438" name="Google Shape;438;p35"/>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39" name="Google Shape;439;p35"/>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40" name="Google Shape;440;p35"/>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41" name="Google Shape;441;p35"/>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42" name="Google Shape;442;p35"/>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43" name="Google Shape;443;p35"/>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444" name="Google Shape;444;p35"/>
          <p:cNvSpPr txBox="1"/>
          <p:nvPr>
            <p:ph idx="1" type="body"/>
          </p:nvPr>
        </p:nvSpPr>
        <p:spPr>
          <a:xfrm>
            <a:off x="311700" y="1017725"/>
            <a:ext cx="39387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solidFill>
                  <a:schemeClr val="dk1"/>
                </a:solidFill>
              </a:rPr>
              <a:t>Computed Muscle Control </a:t>
            </a:r>
            <a:r>
              <a:rPr lang="en" sz="1700">
                <a:solidFill>
                  <a:schemeClr val="dk1"/>
                </a:solidFill>
              </a:rPr>
              <a:t>Tool</a:t>
            </a:r>
            <a:endParaRPr sz="1700">
              <a:solidFill>
                <a:schemeClr val="dk1"/>
              </a:solidFill>
            </a:endParaRPr>
          </a:p>
        </p:txBody>
      </p:sp>
      <p:pic>
        <p:nvPicPr>
          <p:cNvPr id="445" name="Google Shape;445;p35"/>
          <p:cNvPicPr preferRelativeResize="0"/>
          <p:nvPr/>
        </p:nvPicPr>
        <p:blipFill rotWithShape="1">
          <a:blip r:embed="rId3">
            <a:alphaModFix/>
          </a:blip>
          <a:srcRect b="0" l="0" r="0" t="0"/>
          <a:stretch/>
        </p:blipFill>
        <p:spPr>
          <a:xfrm>
            <a:off x="4357175" y="1017725"/>
            <a:ext cx="4260301" cy="36659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OpenSim Tools</a:t>
            </a:r>
            <a:endParaRPr b="0"/>
          </a:p>
        </p:txBody>
      </p:sp>
      <p:sp>
        <p:nvSpPr>
          <p:cNvPr id="451" name="Google Shape;451;p36"/>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452" name="Google Shape;452;p36"/>
          <p:cNvGrpSpPr/>
          <p:nvPr/>
        </p:nvGrpSpPr>
        <p:grpSpPr>
          <a:xfrm>
            <a:off x="311700" y="546109"/>
            <a:ext cx="370930" cy="370549"/>
            <a:chOff x="2497275" y="2744159"/>
            <a:chExt cx="370930" cy="370549"/>
          </a:xfrm>
        </p:grpSpPr>
        <p:sp>
          <p:nvSpPr>
            <p:cNvPr id="453" name="Google Shape;453;p36"/>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54" name="Google Shape;454;p36"/>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55" name="Google Shape;455;p36"/>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56" name="Google Shape;456;p36"/>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57" name="Google Shape;457;p36"/>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58" name="Google Shape;458;p36"/>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459" name="Google Shape;459;p36"/>
          <p:cNvSpPr txBox="1"/>
          <p:nvPr>
            <p:ph idx="1" type="body"/>
          </p:nvPr>
        </p:nvSpPr>
        <p:spPr>
          <a:xfrm>
            <a:off x="311700" y="1017725"/>
            <a:ext cx="3938700" cy="20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Computed Muscle Control Tool</a:t>
            </a:r>
            <a:endParaRPr sz="1700">
              <a:solidFill>
                <a:schemeClr val="dk1"/>
              </a:solidFill>
            </a:endParaRPr>
          </a:p>
          <a:p>
            <a:pPr indent="-336550" lvl="0" marL="457200" rtl="0" algn="l">
              <a:spcBef>
                <a:spcPts val="0"/>
              </a:spcBef>
              <a:spcAft>
                <a:spcPts val="0"/>
              </a:spcAft>
              <a:buSzPts val="1700"/>
              <a:buChar char="●"/>
            </a:pPr>
            <a:r>
              <a:rPr lang="en" sz="1700"/>
              <a:t>Given a desired motion and external forces, determines muscle activations needed to reproduce the motion</a:t>
            </a:r>
            <a:endParaRPr sz="1700"/>
          </a:p>
        </p:txBody>
      </p:sp>
      <p:pic>
        <p:nvPicPr>
          <p:cNvPr id="460" name="Google Shape;460;p36"/>
          <p:cNvPicPr preferRelativeResize="0"/>
          <p:nvPr/>
        </p:nvPicPr>
        <p:blipFill rotWithShape="1">
          <a:blip r:embed="rId3">
            <a:alphaModFix/>
          </a:blip>
          <a:srcRect b="0" l="0" r="0" t="0"/>
          <a:stretch/>
        </p:blipFill>
        <p:spPr>
          <a:xfrm>
            <a:off x="4357175" y="1017725"/>
            <a:ext cx="4260301" cy="3665912"/>
          </a:xfrm>
          <a:prstGeom prst="rect">
            <a:avLst/>
          </a:prstGeom>
          <a:noFill/>
          <a:ln>
            <a:noFill/>
          </a:ln>
        </p:spPr>
      </p:pic>
      <p:sp>
        <p:nvSpPr>
          <p:cNvPr id="461" name="Google Shape;461;p36"/>
          <p:cNvSpPr txBox="1"/>
          <p:nvPr/>
        </p:nvSpPr>
        <p:spPr>
          <a:xfrm>
            <a:off x="4892375" y="2709700"/>
            <a:ext cx="187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E06666"/>
                </a:solidFill>
                <a:latin typeface="Source Serif Pro"/>
                <a:ea typeface="Source Serif Pro"/>
                <a:cs typeface="Source Serif Pro"/>
                <a:sym typeface="Source Serif Pro"/>
              </a:rPr>
              <a:t>a</a:t>
            </a:r>
            <a:r>
              <a:rPr baseline="-25000" lang="en" sz="2000">
                <a:solidFill>
                  <a:srgbClr val="E06666"/>
                </a:solidFill>
                <a:latin typeface="Source Serif Pro"/>
                <a:ea typeface="Source Serif Pro"/>
                <a:cs typeface="Source Serif Pro"/>
                <a:sym typeface="Source Serif Pro"/>
              </a:rPr>
              <a:t>bifemlh</a:t>
            </a:r>
            <a:r>
              <a:rPr i="1" lang="en" sz="2000">
                <a:solidFill>
                  <a:srgbClr val="E06666"/>
                </a:solidFill>
                <a:latin typeface="Source Serif Pro"/>
                <a:ea typeface="Source Serif Pro"/>
                <a:cs typeface="Source Serif Pro"/>
                <a:sym typeface="Source Serif Pro"/>
              </a:rPr>
              <a:t>=</a:t>
            </a:r>
            <a:r>
              <a:rPr lang="en" sz="2000">
                <a:solidFill>
                  <a:srgbClr val="E06666"/>
                </a:solidFill>
                <a:latin typeface="Source Serif Pro"/>
                <a:ea typeface="Source Serif Pro"/>
                <a:cs typeface="Source Serif Pro"/>
                <a:sym typeface="Source Serif Pro"/>
              </a:rPr>
              <a:t> </a:t>
            </a:r>
            <a:r>
              <a:rPr i="1" lang="en" sz="2000">
                <a:solidFill>
                  <a:srgbClr val="E06666"/>
                </a:solidFill>
                <a:latin typeface="Source Serif Pro"/>
                <a:ea typeface="Source Serif Pro"/>
                <a:cs typeface="Source Serif Pro"/>
                <a:sym typeface="Source Serif Pro"/>
              </a:rPr>
              <a:t>?</a:t>
            </a:r>
            <a:endParaRPr i="1" sz="2000">
              <a:solidFill>
                <a:srgbClr val="E06666"/>
              </a:solidFill>
              <a:latin typeface="Source Serif Pro"/>
              <a:ea typeface="Source Serif Pro"/>
              <a:cs typeface="Source Serif Pro"/>
              <a:sym typeface="Source Serif Pro"/>
            </a:endParaRPr>
          </a:p>
        </p:txBody>
      </p:sp>
      <p:cxnSp>
        <p:nvCxnSpPr>
          <p:cNvPr id="462" name="Google Shape;462;p36"/>
          <p:cNvCxnSpPr/>
          <p:nvPr/>
        </p:nvCxnSpPr>
        <p:spPr>
          <a:xfrm flipH="1">
            <a:off x="6713950" y="1906925"/>
            <a:ext cx="875700" cy="503400"/>
          </a:xfrm>
          <a:prstGeom prst="straightConnector1">
            <a:avLst/>
          </a:prstGeom>
          <a:noFill/>
          <a:ln cap="flat" cmpd="sng" w="19050">
            <a:solidFill>
              <a:srgbClr val="E06666"/>
            </a:solidFill>
            <a:prstDash val="solid"/>
            <a:miter lim="800000"/>
            <a:headEnd len="sm" w="sm" type="none"/>
            <a:tailEnd len="med" w="med" type="triangle"/>
          </a:ln>
        </p:spPr>
      </p:cxnSp>
      <p:sp>
        <p:nvSpPr>
          <p:cNvPr id="463" name="Google Shape;463;p36"/>
          <p:cNvSpPr txBox="1"/>
          <p:nvPr/>
        </p:nvSpPr>
        <p:spPr>
          <a:xfrm>
            <a:off x="7486775" y="1431875"/>
            <a:ext cx="159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E06666"/>
                </a:solidFill>
                <a:latin typeface="Source Serif Pro"/>
                <a:ea typeface="Source Serif Pro"/>
                <a:cs typeface="Source Serif Pro"/>
                <a:sym typeface="Source Serif Pro"/>
              </a:rPr>
              <a:t>a</a:t>
            </a:r>
            <a:r>
              <a:rPr baseline="-25000" lang="en" sz="2000">
                <a:solidFill>
                  <a:srgbClr val="E06666"/>
                </a:solidFill>
                <a:latin typeface="Source Serif Pro"/>
                <a:ea typeface="Source Serif Pro"/>
                <a:cs typeface="Source Serif Pro"/>
                <a:sym typeface="Source Serif Pro"/>
              </a:rPr>
              <a:t>vas_int</a:t>
            </a:r>
            <a:r>
              <a:rPr i="1" lang="en" sz="2000">
                <a:solidFill>
                  <a:srgbClr val="E06666"/>
                </a:solidFill>
                <a:latin typeface="Source Serif Pro"/>
                <a:ea typeface="Source Serif Pro"/>
                <a:cs typeface="Source Serif Pro"/>
                <a:sym typeface="Source Serif Pro"/>
              </a:rPr>
              <a:t>=</a:t>
            </a:r>
            <a:r>
              <a:rPr lang="en" sz="2000">
                <a:solidFill>
                  <a:srgbClr val="E06666"/>
                </a:solidFill>
                <a:latin typeface="Source Serif Pro"/>
                <a:ea typeface="Source Serif Pro"/>
                <a:cs typeface="Source Serif Pro"/>
                <a:sym typeface="Source Serif Pro"/>
              </a:rPr>
              <a:t> </a:t>
            </a:r>
            <a:r>
              <a:rPr i="1" lang="en" sz="2000">
                <a:solidFill>
                  <a:srgbClr val="E06666"/>
                </a:solidFill>
                <a:latin typeface="Source Serif Pro"/>
                <a:ea typeface="Source Serif Pro"/>
                <a:cs typeface="Source Serif Pro"/>
                <a:sym typeface="Source Serif Pro"/>
              </a:rPr>
              <a:t>?</a:t>
            </a:r>
            <a:endParaRPr i="1" sz="2000">
              <a:solidFill>
                <a:srgbClr val="E06666"/>
              </a:solidFill>
              <a:latin typeface="Source Serif Pro"/>
              <a:ea typeface="Source Serif Pro"/>
              <a:cs typeface="Source Serif Pro"/>
              <a:sym typeface="Source Serif Pro"/>
            </a:endParaRPr>
          </a:p>
        </p:txBody>
      </p:sp>
      <p:cxnSp>
        <p:nvCxnSpPr>
          <p:cNvPr id="464" name="Google Shape;464;p36"/>
          <p:cNvCxnSpPr/>
          <p:nvPr/>
        </p:nvCxnSpPr>
        <p:spPr>
          <a:xfrm flipH="1" rot="10800000">
            <a:off x="5923600" y="2469000"/>
            <a:ext cx="175800" cy="351300"/>
          </a:xfrm>
          <a:prstGeom prst="straightConnector1">
            <a:avLst/>
          </a:prstGeom>
          <a:noFill/>
          <a:ln cap="flat" cmpd="sng" w="19050">
            <a:solidFill>
              <a:srgbClr val="E06666"/>
            </a:solidFill>
            <a:prstDash val="solid"/>
            <a:miter lim="800000"/>
            <a:headEnd len="sm" w="sm" type="none"/>
            <a:tailEnd len="med" w="med" type="triangle"/>
          </a:ln>
        </p:spPr>
      </p:cxnSp>
      <p:pic>
        <p:nvPicPr>
          <p:cNvPr id="465" name="Google Shape;465;p36"/>
          <p:cNvPicPr preferRelativeResize="0"/>
          <p:nvPr/>
        </p:nvPicPr>
        <p:blipFill>
          <a:blip r:embed="rId4">
            <a:alphaModFix/>
          </a:blip>
          <a:stretch>
            <a:fillRect/>
          </a:stretch>
        </p:blipFill>
        <p:spPr>
          <a:xfrm>
            <a:off x="4357175" y="3943347"/>
            <a:ext cx="987050" cy="740275"/>
          </a:xfrm>
          <a:prstGeom prst="rect">
            <a:avLst/>
          </a:prstGeom>
          <a:noFill/>
          <a:ln>
            <a:noFill/>
          </a:ln>
        </p:spPr>
      </p:pic>
      <p:sp>
        <p:nvSpPr>
          <p:cNvPr id="466" name="Google Shape;466;p36"/>
          <p:cNvSpPr txBox="1"/>
          <p:nvPr/>
        </p:nvSpPr>
        <p:spPr>
          <a:xfrm>
            <a:off x="4357175" y="4175725"/>
            <a:ext cx="2934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2100">
                <a:solidFill>
                  <a:srgbClr val="E06666"/>
                </a:solidFill>
                <a:latin typeface="Source Serif Pro"/>
                <a:ea typeface="Source Serif Pro"/>
                <a:cs typeface="Source Serif Pro"/>
                <a:sym typeface="Source Serif Pro"/>
              </a:rPr>
              <a:t>a</a:t>
            </a:r>
            <a:r>
              <a:rPr baseline="-25000" i="1" lang="en" sz="2100">
                <a:solidFill>
                  <a:srgbClr val="E06666"/>
                </a:solidFill>
                <a:latin typeface="Source Serif Pro"/>
                <a:ea typeface="Source Serif Pro"/>
                <a:cs typeface="Source Serif Pro"/>
                <a:sym typeface="Source Serif Pro"/>
              </a:rPr>
              <a:t>muscle</a:t>
            </a:r>
            <a:r>
              <a:rPr i="1" lang="en" sz="2100">
                <a:solidFill>
                  <a:srgbClr val="E06666"/>
                </a:solidFill>
                <a:latin typeface="Source Serif Pro"/>
                <a:ea typeface="Source Serif Pro"/>
                <a:cs typeface="Source Serif Pro"/>
                <a:sym typeface="Source Serif Pro"/>
              </a:rPr>
              <a:t> </a:t>
            </a:r>
            <a:r>
              <a:rPr i="1" lang="en" sz="2100">
                <a:solidFill>
                  <a:srgbClr val="E06666"/>
                </a:solidFill>
                <a:latin typeface="Source Serif Pro"/>
                <a:ea typeface="Source Serif Pro"/>
                <a:cs typeface="Source Serif Pro"/>
                <a:sym typeface="Source Serif Pro"/>
              </a:rPr>
              <a:t>∈ [0, 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OpenSim Tools</a:t>
            </a:r>
            <a:endParaRPr b="0"/>
          </a:p>
        </p:txBody>
      </p:sp>
      <p:sp>
        <p:nvSpPr>
          <p:cNvPr id="472" name="Google Shape;472;p37"/>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473" name="Google Shape;473;p37"/>
          <p:cNvGrpSpPr/>
          <p:nvPr/>
        </p:nvGrpSpPr>
        <p:grpSpPr>
          <a:xfrm>
            <a:off x="311700" y="546109"/>
            <a:ext cx="370930" cy="370549"/>
            <a:chOff x="2497275" y="2744159"/>
            <a:chExt cx="370930" cy="370549"/>
          </a:xfrm>
        </p:grpSpPr>
        <p:sp>
          <p:nvSpPr>
            <p:cNvPr id="474" name="Google Shape;474;p37"/>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75" name="Google Shape;475;p37"/>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76" name="Google Shape;476;p37"/>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77" name="Google Shape;477;p37"/>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78" name="Google Shape;478;p37"/>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79" name="Google Shape;479;p37"/>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480" name="Google Shape;480;p37"/>
          <p:cNvSpPr txBox="1"/>
          <p:nvPr>
            <p:ph idx="1" type="body"/>
          </p:nvPr>
        </p:nvSpPr>
        <p:spPr>
          <a:xfrm>
            <a:off x="311700" y="1017725"/>
            <a:ext cx="40455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Computed Muscle Control Tool</a:t>
            </a:r>
            <a:endParaRPr sz="1700">
              <a:solidFill>
                <a:schemeClr val="dk1"/>
              </a:solidFill>
            </a:endParaRPr>
          </a:p>
          <a:p>
            <a:pPr indent="-336550" lvl="0" marL="457200" marR="32810" rtl="0" algn="l">
              <a:spcBef>
                <a:spcPts val="0"/>
              </a:spcBef>
              <a:spcAft>
                <a:spcPts val="0"/>
              </a:spcAft>
              <a:buSzPts val="1700"/>
              <a:buChar char="●"/>
            </a:pPr>
            <a:r>
              <a:rPr lang="en" sz="1700"/>
              <a:t>Giv</a:t>
            </a:r>
            <a:r>
              <a:rPr lang="en" sz="1700">
                <a:solidFill>
                  <a:schemeClr val="dk1"/>
                </a:solidFill>
              </a:rPr>
              <a:t>en a desired motion and external forces, determines muscle activations needed to reproduce the motion</a:t>
            </a:r>
            <a:endParaRPr sz="1700">
              <a:solidFill>
                <a:srgbClr val="CC0000"/>
              </a:solidFill>
            </a:endParaRPr>
          </a:p>
          <a:p>
            <a:pPr indent="-336550" lvl="0" marL="457200" rtl="0" algn="l">
              <a:spcBef>
                <a:spcPts val="0"/>
              </a:spcBef>
              <a:spcAft>
                <a:spcPts val="0"/>
              </a:spcAft>
              <a:buSzPts val="1700"/>
              <a:buChar char="●"/>
            </a:pPr>
            <a:r>
              <a:rPr lang="en" sz="1700"/>
              <a:t>Optimization minimizes activations and deviations from desired motion</a:t>
            </a:r>
            <a:br>
              <a:rPr lang="en" sz="1700">
                <a:solidFill>
                  <a:schemeClr val="dk1"/>
                </a:solidFill>
              </a:rPr>
            </a:br>
            <a:r>
              <a:rPr i="1" lang="en" sz="1800">
                <a:solidFill>
                  <a:schemeClr val="dk1"/>
                </a:solidFill>
                <a:latin typeface="Times New Roman"/>
                <a:ea typeface="Times New Roman"/>
                <a:cs typeface="Times New Roman"/>
                <a:sym typeface="Times New Roman"/>
              </a:rPr>
              <a:t>J = Σw</a:t>
            </a:r>
            <a:r>
              <a:rPr baseline="-25000" i="1" lang="en" sz="1800">
                <a:solidFill>
                  <a:schemeClr val="dk1"/>
                </a:solidFill>
                <a:latin typeface="Times New Roman"/>
                <a:ea typeface="Times New Roman"/>
                <a:cs typeface="Times New Roman"/>
                <a:sym typeface="Times New Roman"/>
              </a:rPr>
              <a:t>i </a:t>
            </a:r>
            <a:r>
              <a:rPr i="1" lang="en" sz="1800">
                <a:solidFill>
                  <a:schemeClr val="dk1"/>
                </a:solidFill>
                <a:latin typeface="Times New Roman"/>
                <a:ea typeface="Times New Roman"/>
                <a:cs typeface="Times New Roman"/>
                <a:sym typeface="Times New Roman"/>
              </a:rPr>
              <a:t>x</a:t>
            </a:r>
            <a:r>
              <a:rPr baseline="-25000" i="1" lang="en" sz="1800">
                <a:solidFill>
                  <a:schemeClr val="dk1"/>
                </a:solidFill>
                <a:latin typeface="Times New Roman"/>
                <a:ea typeface="Times New Roman"/>
                <a:cs typeface="Times New Roman"/>
                <a:sym typeface="Times New Roman"/>
              </a:rPr>
              <a:t>i</a:t>
            </a:r>
            <a:r>
              <a:rPr baseline="30000" i="1" lang="en" sz="1800">
                <a:solidFill>
                  <a:schemeClr val="dk1"/>
                </a:solidFill>
                <a:latin typeface="Times New Roman"/>
                <a:ea typeface="Times New Roman"/>
                <a:cs typeface="Times New Roman"/>
                <a:sym typeface="Times New Roman"/>
              </a:rPr>
              <a:t>2</a:t>
            </a:r>
            <a:r>
              <a:rPr i="1" lang="en" sz="1800">
                <a:solidFill>
                  <a:schemeClr val="dk1"/>
                </a:solidFill>
                <a:latin typeface="Times New Roman"/>
                <a:ea typeface="Times New Roman"/>
                <a:cs typeface="Times New Roman"/>
                <a:sym typeface="Times New Roman"/>
              </a:rPr>
              <a:t> + Σw</a:t>
            </a:r>
            <a:r>
              <a:rPr baseline="-25000" i="1" lang="en" sz="1800">
                <a:solidFill>
                  <a:schemeClr val="dk1"/>
                </a:solidFill>
                <a:latin typeface="Times New Roman"/>
                <a:ea typeface="Times New Roman"/>
                <a:cs typeface="Times New Roman"/>
                <a:sym typeface="Times New Roman"/>
              </a:rPr>
              <a:t>j </a:t>
            </a:r>
            <a:r>
              <a:rPr i="1" lang="en" sz="1800">
                <a:solidFill>
                  <a:schemeClr val="dk1"/>
                </a:solidFill>
                <a:latin typeface="Times New Roman"/>
                <a:ea typeface="Times New Roman"/>
                <a:cs typeface="Times New Roman"/>
                <a:sym typeface="Times New Roman"/>
              </a:rPr>
              <a:t>( q’’</a:t>
            </a:r>
            <a:r>
              <a:rPr baseline="-25000" i="1" lang="en" sz="1800">
                <a:solidFill>
                  <a:schemeClr val="dk1"/>
                </a:solidFill>
                <a:latin typeface="Times New Roman"/>
                <a:ea typeface="Times New Roman"/>
                <a:cs typeface="Times New Roman"/>
                <a:sym typeface="Times New Roman"/>
              </a:rPr>
              <a:t>j, des</a:t>
            </a:r>
            <a:r>
              <a:rPr i="1" lang="en" sz="1800">
                <a:solidFill>
                  <a:schemeClr val="dk1"/>
                </a:solidFill>
                <a:latin typeface="Times New Roman"/>
                <a:ea typeface="Times New Roman"/>
                <a:cs typeface="Times New Roman"/>
                <a:sym typeface="Times New Roman"/>
              </a:rPr>
              <a:t> - q’’</a:t>
            </a:r>
            <a:r>
              <a:rPr baseline="-25000" i="1" lang="en" sz="1800">
                <a:solidFill>
                  <a:schemeClr val="dk1"/>
                </a:solidFill>
                <a:latin typeface="Times New Roman"/>
                <a:ea typeface="Times New Roman"/>
                <a:cs typeface="Times New Roman"/>
                <a:sym typeface="Times New Roman"/>
              </a:rPr>
              <a:t>j, CMC </a:t>
            </a:r>
            <a:r>
              <a:rPr i="1" lang="en" sz="1800">
                <a:solidFill>
                  <a:schemeClr val="dk1"/>
                </a:solidFill>
                <a:latin typeface="Times New Roman"/>
                <a:ea typeface="Times New Roman"/>
                <a:cs typeface="Times New Roman"/>
                <a:sym typeface="Times New Roman"/>
              </a:rPr>
              <a:t>)</a:t>
            </a:r>
            <a:r>
              <a:rPr baseline="30000" i="1" lang="en" sz="1800">
                <a:solidFill>
                  <a:schemeClr val="dk1"/>
                </a:solidFill>
                <a:latin typeface="Times New Roman"/>
                <a:ea typeface="Times New Roman"/>
                <a:cs typeface="Times New Roman"/>
                <a:sym typeface="Times New Roman"/>
              </a:rPr>
              <a:t>2</a:t>
            </a:r>
            <a:endParaRPr sz="1800">
              <a:solidFill>
                <a:schemeClr val="dk1"/>
              </a:solidFill>
            </a:endParaRPr>
          </a:p>
        </p:txBody>
      </p:sp>
      <p:pic>
        <p:nvPicPr>
          <p:cNvPr id="481" name="Google Shape;481;p37"/>
          <p:cNvPicPr preferRelativeResize="0"/>
          <p:nvPr/>
        </p:nvPicPr>
        <p:blipFill rotWithShape="1">
          <a:blip r:embed="rId3">
            <a:alphaModFix/>
          </a:blip>
          <a:srcRect b="0" l="0" r="0" t="0"/>
          <a:stretch/>
        </p:blipFill>
        <p:spPr>
          <a:xfrm>
            <a:off x="4357175" y="1017725"/>
            <a:ext cx="4260301" cy="3665912"/>
          </a:xfrm>
          <a:prstGeom prst="rect">
            <a:avLst/>
          </a:prstGeom>
          <a:noFill/>
          <a:ln>
            <a:noFill/>
          </a:ln>
        </p:spPr>
      </p:pic>
      <p:sp>
        <p:nvSpPr>
          <p:cNvPr id="482" name="Google Shape;482;p37"/>
          <p:cNvSpPr txBox="1"/>
          <p:nvPr/>
        </p:nvSpPr>
        <p:spPr>
          <a:xfrm>
            <a:off x="4892375" y="2709700"/>
            <a:ext cx="132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E06666"/>
                </a:solidFill>
                <a:latin typeface="Source Serif Pro"/>
                <a:ea typeface="Source Serif Pro"/>
                <a:cs typeface="Source Serif Pro"/>
                <a:sym typeface="Source Serif Pro"/>
              </a:rPr>
              <a:t>a</a:t>
            </a:r>
            <a:r>
              <a:rPr baseline="-25000" lang="en" sz="2000">
                <a:solidFill>
                  <a:srgbClr val="E06666"/>
                </a:solidFill>
                <a:latin typeface="Source Serif Pro"/>
                <a:ea typeface="Source Serif Pro"/>
                <a:cs typeface="Source Serif Pro"/>
                <a:sym typeface="Source Serif Pro"/>
              </a:rPr>
              <a:t>bifemlh</a:t>
            </a:r>
            <a:endParaRPr baseline="-25000" sz="2000">
              <a:solidFill>
                <a:srgbClr val="E06666"/>
              </a:solidFill>
              <a:latin typeface="Source Serif Pro"/>
              <a:ea typeface="Source Serif Pro"/>
              <a:cs typeface="Source Serif Pro"/>
              <a:sym typeface="Source Serif Pro"/>
            </a:endParaRPr>
          </a:p>
        </p:txBody>
      </p:sp>
      <p:cxnSp>
        <p:nvCxnSpPr>
          <p:cNvPr id="483" name="Google Shape;483;p37"/>
          <p:cNvCxnSpPr/>
          <p:nvPr/>
        </p:nvCxnSpPr>
        <p:spPr>
          <a:xfrm flipH="1" rot="10800000">
            <a:off x="5280397" y="2428123"/>
            <a:ext cx="570000" cy="455100"/>
          </a:xfrm>
          <a:prstGeom prst="straightConnector1">
            <a:avLst/>
          </a:prstGeom>
          <a:noFill/>
          <a:ln cap="flat" cmpd="sng" w="19050">
            <a:solidFill>
              <a:srgbClr val="E06666"/>
            </a:solidFill>
            <a:prstDash val="solid"/>
            <a:miter lim="800000"/>
            <a:headEnd len="sm" w="sm" type="none"/>
            <a:tailEnd len="med" w="med" type="triangle"/>
          </a:ln>
        </p:spPr>
      </p:cxnSp>
      <p:cxnSp>
        <p:nvCxnSpPr>
          <p:cNvPr id="484" name="Google Shape;484;p37"/>
          <p:cNvCxnSpPr/>
          <p:nvPr/>
        </p:nvCxnSpPr>
        <p:spPr>
          <a:xfrm flipH="1">
            <a:off x="6916200" y="1870950"/>
            <a:ext cx="625500" cy="228000"/>
          </a:xfrm>
          <a:prstGeom prst="straightConnector1">
            <a:avLst/>
          </a:prstGeom>
          <a:noFill/>
          <a:ln cap="flat" cmpd="sng" w="19050">
            <a:solidFill>
              <a:srgbClr val="E06666"/>
            </a:solidFill>
            <a:prstDash val="solid"/>
            <a:miter lim="800000"/>
            <a:headEnd len="sm" w="sm" type="none"/>
            <a:tailEnd len="med" w="med" type="triangle"/>
          </a:ln>
        </p:spPr>
      </p:cxnSp>
      <p:sp>
        <p:nvSpPr>
          <p:cNvPr id="485" name="Google Shape;485;p37"/>
          <p:cNvSpPr txBox="1"/>
          <p:nvPr/>
        </p:nvSpPr>
        <p:spPr>
          <a:xfrm>
            <a:off x="7486775" y="1431875"/>
            <a:ext cx="113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E06666"/>
                </a:solidFill>
                <a:latin typeface="Source Serif Pro"/>
                <a:ea typeface="Source Serif Pro"/>
                <a:cs typeface="Source Serif Pro"/>
                <a:sym typeface="Source Serif Pro"/>
              </a:rPr>
              <a:t>a</a:t>
            </a:r>
            <a:r>
              <a:rPr baseline="-25000" lang="en" sz="2000">
                <a:solidFill>
                  <a:srgbClr val="E06666"/>
                </a:solidFill>
                <a:latin typeface="Source Serif Pro"/>
                <a:ea typeface="Source Serif Pro"/>
                <a:cs typeface="Source Serif Pro"/>
                <a:sym typeface="Source Serif Pro"/>
              </a:rPr>
              <a:t>vas_int</a:t>
            </a:r>
            <a:endParaRPr i="1" sz="2000">
              <a:solidFill>
                <a:srgbClr val="E06666"/>
              </a:solidFill>
              <a:latin typeface="Source Serif Pro"/>
              <a:ea typeface="Source Serif Pro"/>
              <a:cs typeface="Source Serif Pro"/>
              <a:sym typeface="Source Serif Pro"/>
            </a:endParaRPr>
          </a:p>
        </p:txBody>
      </p:sp>
      <p:pic>
        <p:nvPicPr>
          <p:cNvPr id="486" name="Google Shape;486;p37"/>
          <p:cNvPicPr preferRelativeResize="0"/>
          <p:nvPr/>
        </p:nvPicPr>
        <p:blipFill>
          <a:blip r:embed="rId4">
            <a:alphaModFix/>
          </a:blip>
          <a:stretch>
            <a:fillRect/>
          </a:stretch>
        </p:blipFill>
        <p:spPr>
          <a:xfrm>
            <a:off x="4357175" y="3943347"/>
            <a:ext cx="987050" cy="740275"/>
          </a:xfrm>
          <a:prstGeom prst="rect">
            <a:avLst/>
          </a:prstGeom>
          <a:noFill/>
          <a:ln>
            <a:noFill/>
          </a:ln>
        </p:spPr>
      </p:pic>
      <p:sp>
        <p:nvSpPr>
          <p:cNvPr id="487" name="Google Shape;487;p37"/>
          <p:cNvSpPr txBox="1"/>
          <p:nvPr/>
        </p:nvSpPr>
        <p:spPr>
          <a:xfrm>
            <a:off x="4357175" y="4175725"/>
            <a:ext cx="23115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2100">
                <a:solidFill>
                  <a:srgbClr val="E06666"/>
                </a:solidFill>
                <a:latin typeface="Source Serif Pro"/>
                <a:ea typeface="Source Serif Pro"/>
                <a:cs typeface="Source Serif Pro"/>
                <a:sym typeface="Source Serif Pro"/>
              </a:rPr>
              <a:t>a</a:t>
            </a:r>
            <a:r>
              <a:rPr baseline="-25000" i="1" lang="en" sz="2100">
                <a:solidFill>
                  <a:srgbClr val="E06666"/>
                </a:solidFill>
                <a:latin typeface="Source Serif Pro"/>
                <a:ea typeface="Source Serif Pro"/>
                <a:cs typeface="Source Serif Pro"/>
                <a:sym typeface="Source Serif Pro"/>
              </a:rPr>
              <a:t>muscle</a:t>
            </a:r>
            <a:r>
              <a:rPr i="1" lang="en" sz="2100">
                <a:solidFill>
                  <a:srgbClr val="E06666"/>
                </a:solidFill>
                <a:latin typeface="Source Serif Pro"/>
                <a:ea typeface="Source Serif Pro"/>
                <a:cs typeface="Source Serif Pro"/>
                <a:sym typeface="Source Serif Pro"/>
              </a:rPr>
              <a:t> ∈ [0, 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Methods: </a:t>
            </a:r>
            <a:r>
              <a:rPr b="0" lang="en"/>
              <a:t>OpenSim Tools</a:t>
            </a:r>
            <a:endParaRPr b="0"/>
          </a:p>
        </p:txBody>
      </p:sp>
      <p:sp>
        <p:nvSpPr>
          <p:cNvPr id="493" name="Google Shape;493;p38"/>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494" name="Google Shape;494;p38"/>
          <p:cNvGrpSpPr/>
          <p:nvPr/>
        </p:nvGrpSpPr>
        <p:grpSpPr>
          <a:xfrm>
            <a:off x="311700" y="546109"/>
            <a:ext cx="370930" cy="370549"/>
            <a:chOff x="2497275" y="2744159"/>
            <a:chExt cx="370930" cy="370549"/>
          </a:xfrm>
        </p:grpSpPr>
        <p:sp>
          <p:nvSpPr>
            <p:cNvPr id="495" name="Google Shape;495;p38"/>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96" name="Google Shape;496;p38"/>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97" name="Google Shape;497;p38"/>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98" name="Google Shape;498;p38"/>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499" name="Google Shape;499;p38"/>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00" name="Google Shape;500;p38"/>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501" name="Google Shape;501;p38"/>
          <p:cNvSpPr txBox="1"/>
          <p:nvPr>
            <p:ph idx="1" type="body"/>
          </p:nvPr>
        </p:nvSpPr>
        <p:spPr>
          <a:xfrm>
            <a:off x="311700" y="1017725"/>
            <a:ext cx="40455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Computed Muscle Control Tool</a:t>
            </a:r>
            <a:endParaRPr sz="1700">
              <a:solidFill>
                <a:schemeClr val="dk1"/>
              </a:solidFill>
            </a:endParaRPr>
          </a:p>
          <a:p>
            <a:pPr indent="-336550" lvl="0" marL="457200" marR="142875" rtl="0" algn="l">
              <a:spcBef>
                <a:spcPts val="0"/>
              </a:spcBef>
              <a:spcAft>
                <a:spcPts val="0"/>
              </a:spcAft>
              <a:buSzPts val="1700"/>
              <a:buChar char="●"/>
            </a:pPr>
            <a:r>
              <a:rPr lang="en" sz="1700">
                <a:solidFill>
                  <a:schemeClr val="dk1"/>
                </a:solidFill>
              </a:rPr>
              <a:t>Given a desired motion and external forces, determines muscle activations needed to reproduce the motion</a:t>
            </a:r>
            <a:endParaRPr sz="1700">
              <a:solidFill>
                <a:schemeClr val="dk1"/>
              </a:solidFill>
            </a:endParaRPr>
          </a:p>
          <a:p>
            <a:pPr indent="-336550" lvl="0" marL="457200" marR="142875" rtl="0" algn="l">
              <a:spcBef>
                <a:spcPts val="0"/>
              </a:spcBef>
              <a:spcAft>
                <a:spcPts val="0"/>
              </a:spcAft>
              <a:buSzPts val="1700"/>
              <a:buChar char="●"/>
            </a:pPr>
            <a:r>
              <a:rPr lang="en" sz="1700">
                <a:solidFill>
                  <a:schemeClr val="dk1"/>
                </a:solidFill>
              </a:rPr>
              <a:t>Optimization minimizes activations and deviations from desired motion</a:t>
            </a:r>
            <a:br>
              <a:rPr lang="en">
                <a:solidFill>
                  <a:schemeClr val="dk1"/>
                </a:solidFill>
              </a:rPr>
            </a:br>
            <a:r>
              <a:rPr i="1" lang="en" sz="1800">
                <a:solidFill>
                  <a:schemeClr val="dk1"/>
                </a:solidFill>
                <a:latin typeface="Times New Roman"/>
                <a:ea typeface="Times New Roman"/>
                <a:cs typeface="Times New Roman"/>
                <a:sym typeface="Times New Roman"/>
              </a:rPr>
              <a:t>J = Σw</a:t>
            </a:r>
            <a:r>
              <a:rPr baseline="-25000" i="1" lang="en" sz="1800">
                <a:solidFill>
                  <a:schemeClr val="dk1"/>
                </a:solidFill>
                <a:latin typeface="Times New Roman"/>
                <a:ea typeface="Times New Roman"/>
                <a:cs typeface="Times New Roman"/>
                <a:sym typeface="Times New Roman"/>
              </a:rPr>
              <a:t>i </a:t>
            </a:r>
            <a:r>
              <a:rPr i="1" lang="en" sz="1800">
                <a:solidFill>
                  <a:schemeClr val="dk1"/>
                </a:solidFill>
                <a:latin typeface="Times New Roman"/>
                <a:ea typeface="Times New Roman"/>
                <a:cs typeface="Times New Roman"/>
                <a:sym typeface="Times New Roman"/>
              </a:rPr>
              <a:t>x</a:t>
            </a:r>
            <a:r>
              <a:rPr baseline="-25000" i="1" lang="en" sz="1800">
                <a:solidFill>
                  <a:schemeClr val="dk1"/>
                </a:solidFill>
                <a:latin typeface="Times New Roman"/>
                <a:ea typeface="Times New Roman"/>
                <a:cs typeface="Times New Roman"/>
                <a:sym typeface="Times New Roman"/>
              </a:rPr>
              <a:t>i</a:t>
            </a:r>
            <a:r>
              <a:rPr baseline="30000" i="1" lang="en" sz="1800">
                <a:solidFill>
                  <a:schemeClr val="dk1"/>
                </a:solidFill>
                <a:latin typeface="Times New Roman"/>
                <a:ea typeface="Times New Roman"/>
                <a:cs typeface="Times New Roman"/>
                <a:sym typeface="Times New Roman"/>
              </a:rPr>
              <a:t>2</a:t>
            </a:r>
            <a:r>
              <a:rPr i="1" lang="en" sz="1800">
                <a:solidFill>
                  <a:schemeClr val="dk1"/>
                </a:solidFill>
                <a:latin typeface="Times New Roman"/>
                <a:ea typeface="Times New Roman"/>
                <a:cs typeface="Times New Roman"/>
                <a:sym typeface="Times New Roman"/>
              </a:rPr>
              <a:t> + Σw</a:t>
            </a:r>
            <a:r>
              <a:rPr baseline="-25000" i="1" lang="en" sz="1800">
                <a:solidFill>
                  <a:schemeClr val="dk1"/>
                </a:solidFill>
                <a:latin typeface="Times New Roman"/>
                <a:ea typeface="Times New Roman"/>
                <a:cs typeface="Times New Roman"/>
                <a:sym typeface="Times New Roman"/>
              </a:rPr>
              <a:t>j </a:t>
            </a:r>
            <a:r>
              <a:rPr i="1" lang="en" sz="1800">
                <a:solidFill>
                  <a:schemeClr val="dk1"/>
                </a:solidFill>
                <a:latin typeface="Times New Roman"/>
                <a:ea typeface="Times New Roman"/>
                <a:cs typeface="Times New Roman"/>
                <a:sym typeface="Times New Roman"/>
              </a:rPr>
              <a:t>( q’’</a:t>
            </a:r>
            <a:r>
              <a:rPr baseline="-25000" i="1" lang="en" sz="1800">
                <a:solidFill>
                  <a:schemeClr val="dk1"/>
                </a:solidFill>
                <a:latin typeface="Times New Roman"/>
                <a:ea typeface="Times New Roman"/>
                <a:cs typeface="Times New Roman"/>
                <a:sym typeface="Times New Roman"/>
              </a:rPr>
              <a:t>j, des</a:t>
            </a:r>
            <a:r>
              <a:rPr i="1" lang="en" sz="1800">
                <a:solidFill>
                  <a:schemeClr val="dk1"/>
                </a:solidFill>
                <a:latin typeface="Times New Roman"/>
                <a:ea typeface="Times New Roman"/>
                <a:cs typeface="Times New Roman"/>
                <a:sym typeface="Times New Roman"/>
              </a:rPr>
              <a:t> - q’’</a:t>
            </a:r>
            <a:r>
              <a:rPr baseline="-25000" i="1" lang="en" sz="1800">
                <a:solidFill>
                  <a:schemeClr val="dk1"/>
                </a:solidFill>
                <a:latin typeface="Times New Roman"/>
                <a:ea typeface="Times New Roman"/>
                <a:cs typeface="Times New Roman"/>
                <a:sym typeface="Times New Roman"/>
              </a:rPr>
              <a:t>j, CMC </a:t>
            </a:r>
            <a:r>
              <a:rPr i="1" lang="en" sz="1800">
                <a:solidFill>
                  <a:schemeClr val="dk1"/>
                </a:solidFill>
                <a:latin typeface="Times New Roman"/>
                <a:ea typeface="Times New Roman"/>
                <a:cs typeface="Times New Roman"/>
                <a:sym typeface="Times New Roman"/>
              </a:rPr>
              <a:t>)</a:t>
            </a:r>
            <a:r>
              <a:rPr baseline="30000" i="1" lang="en" sz="1800">
                <a:solidFill>
                  <a:schemeClr val="dk1"/>
                </a:solidFill>
                <a:latin typeface="Times New Roman"/>
                <a:ea typeface="Times New Roman"/>
                <a:cs typeface="Times New Roman"/>
                <a:sym typeface="Times New Roman"/>
              </a:rPr>
              <a:t>2</a:t>
            </a:r>
            <a:endParaRPr sz="2300">
              <a:solidFill>
                <a:schemeClr val="dk1"/>
              </a:solidFill>
            </a:endParaRPr>
          </a:p>
          <a:p>
            <a:pPr indent="0" lvl="0" marL="0" marR="142875" rtl="0" algn="l">
              <a:spcBef>
                <a:spcPts val="1000"/>
              </a:spcBef>
              <a:spcAft>
                <a:spcPts val="0"/>
              </a:spcAft>
              <a:buNone/>
            </a:pPr>
            <a:r>
              <a:rPr lang="en" sz="1700">
                <a:solidFill>
                  <a:schemeClr val="dk1"/>
                </a:solidFill>
              </a:rPr>
              <a:t>In </a:t>
            </a:r>
            <a:r>
              <a:rPr lang="en" sz="1700"/>
              <a:t>the Workflow: </a:t>
            </a:r>
            <a:r>
              <a:rPr i="1" lang="en" sz="1700"/>
              <a:t>CMC Tool step</a:t>
            </a:r>
            <a:endParaRPr i="1" sz="1700"/>
          </a:p>
          <a:p>
            <a:pPr indent="-336550" lvl="0" marL="457200" marR="142875" rtl="0" algn="l">
              <a:spcBef>
                <a:spcPts val="0"/>
              </a:spcBef>
              <a:spcAft>
                <a:spcPts val="0"/>
              </a:spcAft>
              <a:buSzPts val="1700"/>
              <a:buChar char="●"/>
            </a:pPr>
            <a:r>
              <a:rPr lang="en" sz="1700"/>
              <a:t>Activations used to calculate MEER directly</a:t>
            </a:r>
            <a:endParaRPr sz="1700"/>
          </a:p>
        </p:txBody>
      </p:sp>
      <p:pic>
        <p:nvPicPr>
          <p:cNvPr id="502" name="Google Shape;502;p38"/>
          <p:cNvPicPr preferRelativeResize="0"/>
          <p:nvPr/>
        </p:nvPicPr>
        <p:blipFill rotWithShape="1">
          <a:blip r:embed="rId3">
            <a:alphaModFix/>
          </a:blip>
          <a:srcRect b="0" l="0" r="0" t="0"/>
          <a:stretch/>
        </p:blipFill>
        <p:spPr>
          <a:xfrm>
            <a:off x="4357175" y="1017725"/>
            <a:ext cx="4260301" cy="3665912"/>
          </a:xfrm>
          <a:prstGeom prst="rect">
            <a:avLst/>
          </a:prstGeom>
          <a:noFill/>
          <a:ln>
            <a:noFill/>
          </a:ln>
        </p:spPr>
      </p:pic>
      <p:sp>
        <p:nvSpPr>
          <p:cNvPr id="503" name="Google Shape;503;p38"/>
          <p:cNvSpPr txBox="1"/>
          <p:nvPr/>
        </p:nvSpPr>
        <p:spPr>
          <a:xfrm>
            <a:off x="4892375" y="2709700"/>
            <a:ext cx="120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E06666"/>
                </a:solidFill>
                <a:latin typeface="Source Serif Pro"/>
                <a:ea typeface="Source Serif Pro"/>
                <a:cs typeface="Source Serif Pro"/>
                <a:sym typeface="Source Serif Pro"/>
              </a:rPr>
              <a:t>a</a:t>
            </a:r>
            <a:r>
              <a:rPr baseline="-25000" lang="en" sz="2000">
                <a:solidFill>
                  <a:srgbClr val="E06666"/>
                </a:solidFill>
                <a:latin typeface="Source Serif Pro"/>
                <a:ea typeface="Source Serif Pro"/>
                <a:cs typeface="Source Serif Pro"/>
                <a:sym typeface="Source Serif Pro"/>
              </a:rPr>
              <a:t>bifemlh</a:t>
            </a:r>
            <a:endParaRPr i="1" sz="2000">
              <a:solidFill>
                <a:srgbClr val="E06666"/>
              </a:solidFill>
              <a:latin typeface="Source Serif Pro"/>
              <a:ea typeface="Source Serif Pro"/>
              <a:cs typeface="Source Serif Pro"/>
              <a:sym typeface="Source Serif Pro"/>
            </a:endParaRPr>
          </a:p>
        </p:txBody>
      </p:sp>
      <p:cxnSp>
        <p:nvCxnSpPr>
          <p:cNvPr id="504" name="Google Shape;504;p38"/>
          <p:cNvCxnSpPr/>
          <p:nvPr/>
        </p:nvCxnSpPr>
        <p:spPr>
          <a:xfrm flipH="1" rot="10800000">
            <a:off x="5280397" y="2428123"/>
            <a:ext cx="570000" cy="455100"/>
          </a:xfrm>
          <a:prstGeom prst="straightConnector1">
            <a:avLst/>
          </a:prstGeom>
          <a:noFill/>
          <a:ln cap="flat" cmpd="sng" w="19050">
            <a:solidFill>
              <a:srgbClr val="E06666"/>
            </a:solidFill>
            <a:prstDash val="solid"/>
            <a:miter lim="800000"/>
            <a:headEnd len="sm" w="sm" type="none"/>
            <a:tailEnd len="med" w="med" type="triangle"/>
          </a:ln>
        </p:spPr>
      </p:cxnSp>
      <p:cxnSp>
        <p:nvCxnSpPr>
          <p:cNvPr id="505" name="Google Shape;505;p38"/>
          <p:cNvCxnSpPr/>
          <p:nvPr/>
        </p:nvCxnSpPr>
        <p:spPr>
          <a:xfrm flipH="1">
            <a:off x="6916200" y="1870950"/>
            <a:ext cx="625500" cy="228000"/>
          </a:xfrm>
          <a:prstGeom prst="straightConnector1">
            <a:avLst/>
          </a:prstGeom>
          <a:noFill/>
          <a:ln cap="flat" cmpd="sng" w="19050">
            <a:solidFill>
              <a:srgbClr val="E06666"/>
            </a:solidFill>
            <a:prstDash val="solid"/>
            <a:miter lim="800000"/>
            <a:headEnd len="sm" w="sm" type="none"/>
            <a:tailEnd len="med" w="med" type="triangle"/>
          </a:ln>
        </p:spPr>
      </p:cxnSp>
      <p:sp>
        <p:nvSpPr>
          <p:cNvPr id="506" name="Google Shape;506;p38"/>
          <p:cNvSpPr txBox="1"/>
          <p:nvPr/>
        </p:nvSpPr>
        <p:spPr>
          <a:xfrm>
            <a:off x="7486775" y="1431875"/>
            <a:ext cx="113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E06666"/>
                </a:solidFill>
                <a:latin typeface="Source Serif Pro"/>
                <a:ea typeface="Source Serif Pro"/>
                <a:cs typeface="Source Serif Pro"/>
                <a:sym typeface="Source Serif Pro"/>
              </a:rPr>
              <a:t>a</a:t>
            </a:r>
            <a:r>
              <a:rPr baseline="-25000" lang="en" sz="2000">
                <a:solidFill>
                  <a:srgbClr val="E06666"/>
                </a:solidFill>
                <a:latin typeface="Source Serif Pro"/>
                <a:ea typeface="Source Serif Pro"/>
                <a:cs typeface="Source Serif Pro"/>
                <a:sym typeface="Source Serif Pro"/>
              </a:rPr>
              <a:t>vas_int</a:t>
            </a:r>
            <a:endParaRPr i="1" sz="2000">
              <a:solidFill>
                <a:srgbClr val="E06666"/>
              </a:solidFill>
              <a:latin typeface="Source Serif Pro"/>
              <a:ea typeface="Source Serif Pro"/>
              <a:cs typeface="Source Serif Pro"/>
              <a:sym typeface="Source Serif Pro"/>
            </a:endParaRPr>
          </a:p>
        </p:txBody>
      </p:sp>
      <p:pic>
        <p:nvPicPr>
          <p:cNvPr id="507" name="Google Shape;507;p38"/>
          <p:cNvPicPr preferRelativeResize="0"/>
          <p:nvPr/>
        </p:nvPicPr>
        <p:blipFill>
          <a:blip r:embed="rId4">
            <a:alphaModFix/>
          </a:blip>
          <a:stretch>
            <a:fillRect/>
          </a:stretch>
        </p:blipFill>
        <p:spPr>
          <a:xfrm>
            <a:off x="4357175" y="3943347"/>
            <a:ext cx="987050" cy="740275"/>
          </a:xfrm>
          <a:prstGeom prst="rect">
            <a:avLst/>
          </a:prstGeom>
          <a:noFill/>
          <a:ln>
            <a:noFill/>
          </a:ln>
        </p:spPr>
      </p:pic>
      <p:sp>
        <p:nvSpPr>
          <p:cNvPr id="508" name="Google Shape;508;p38"/>
          <p:cNvSpPr txBox="1"/>
          <p:nvPr/>
        </p:nvSpPr>
        <p:spPr>
          <a:xfrm>
            <a:off x="4357175" y="4175725"/>
            <a:ext cx="33099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2100">
                <a:solidFill>
                  <a:srgbClr val="E06666"/>
                </a:solidFill>
                <a:latin typeface="Source Serif Pro"/>
                <a:ea typeface="Source Serif Pro"/>
                <a:cs typeface="Source Serif Pro"/>
                <a:sym typeface="Source Serif Pro"/>
              </a:rPr>
              <a:t>a</a:t>
            </a:r>
            <a:r>
              <a:rPr baseline="-25000" i="1" lang="en" sz="2100">
                <a:solidFill>
                  <a:srgbClr val="E06666"/>
                </a:solidFill>
                <a:latin typeface="Source Serif Pro"/>
                <a:ea typeface="Source Serif Pro"/>
                <a:cs typeface="Source Serif Pro"/>
                <a:sym typeface="Source Serif Pro"/>
              </a:rPr>
              <a:t>muscle</a:t>
            </a:r>
            <a:r>
              <a:rPr i="1" lang="en" sz="2100">
                <a:solidFill>
                  <a:srgbClr val="E06666"/>
                </a:solidFill>
                <a:latin typeface="Source Serif Pro"/>
                <a:ea typeface="Source Serif Pro"/>
                <a:cs typeface="Source Serif Pro"/>
                <a:sym typeface="Source Serif Pro"/>
              </a:rPr>
              <a:t> ∈ [0, 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Workflow</a:t>
            </a:r>
            <a:endParaRPr/>
          </a:p>
        </p:txBody>
      </p:sp>
      <p:sp>
        <p:nvSpPr>
          <p:cNvPr id="514" name="Google Shape;514;p39"/>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515" name="Google Shape;515;p39"/>
          <p:cNvGrpSpPr/>
          <p:nvPr/>
        </p:nvGrpSpPr>
        <p:grpSpPr>
          <a:xfrm>
            <a:off x="311700" y="546109"/>
            <a:ext cx="370930" cy="370549"/>
            <a:chOff x="2497275" y="2744159"/>
            <a:chExt cx="370930" cy="370549"/>
          </a:xfrm>
        </p:grpSpPr>
        <p:sp>
          <p:nvSpPr>
            <p:cNvPr id="516" name="Google Shape;516;p39"/>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17" name="Google Shape;517;p39"/>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18" name="Google Shape;518;p39"/>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19" name="Google Shape;519;p39"/>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20" name="Google Shape;520;p39"/>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21" name="Google Shape;521;p39"/>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Workflow: </a:t>
            </a:r>
            <a:r>
              <a:rPr b="0" lang="en"/>
              <a:t>Inputs</a:t>
            </a:r>
            <a:endParaRPr b="0"/>
          </a:p>
        </p:txBody>
      </p:sp>
      <p:sp>
        <p:nvSpPr>
          <p:cNvPr id="527" name="Google Shape;527;p40"/>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528" name="Google Shape;528;p40"/>
          <p:cNvGrpSpPr/>
          <p:nvPr/>
        </p:nvGrpSpPr>
        <p:grpSpPr>
          <a:xfrm>
            <a:off x="311700" y="546109"/>
            <a:ext cx="370930" cy="370549"/>
            <a:chOff x="2497275" y="2744159"/>
            <a:chExt cx="370930" cy="370549"/>
          </a:xfrm>
        </p:grpSpPr>
        <p:sp>
          <p:nvSpPr>
            <p:cNvPr id="529" name="Google Shape;529;p40"/>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30" name="Google Shape;530;p40"/>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31" name="Google Shape;531;p40"/>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32" name="Google Shape;532;p40"/>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33" name="Google Shape;533;p40"/>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34" name="Google Shape;534;p40"/>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535" name="Google Shape;535;p40"/>
          <p:cNvSpPr txBox="1"/>
          <p:nvPr>
            <p:ph idx="1" type="body"/>
          </p:nvPr>
        </p:nvSpPr>
        <p:spPr>
          <a:xfrm>
            <a:off x="311700" y="1152475"/>
            <a:ext cx="43257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solidFill>
                  <a:schemeClr val="dk1"/>
                </a:solidFill>
              </a:rPr>
              <a:t>6 unique saddle positions </a:t>
            </a:r>
            <a:endParaRPr sz="1700">
              <a:solidFill>
                <a:schemeClr val="dk1"/>
              </a:solidFill>
            </a:endParaRPr>
          </a:p>
          <a:p>
            <a:pPr indent="-31750" lvl="0" marL="628650" rtl="0" algn="l">
              <a:spcBef>
                <a:spcPts val="0"/>
              </a:spcBef>
              <a:spcAft>
                <a:spcPts val="0"/>
              </a:spcAft>
              <a:buSzPts val="1400"/>
              <a:buAutoNum type="arabicPeriod"/>
            </a:pPr>
            <a:r>
              <a:rPr lang="en">
                <a:solidFill>
                  <a:schemeClr val="dk1"/>
                </a:solidFill>
              </a:rPr>
              <a:t>(R,θ) = (</a:t>
            </a:r>
            <a:r>
              <a:rPr lang="en">
                <a:solidFill>
                  <a:schemeClr val="dk1"/>
                </a:solidFill>
              </a:rPr>
              <a:t>0.8196 m, 102°</a:t>
            </a:r>
            <a:r>
              <a:rPr lang="en">
                <a:solidFill>
                  <a:schemeClr val="dk1"/>
                </a:solidFill>
              </a:rPr>
              <a:t>)</a:t>
            </a:r>
            <a:endParaRPr>
              <a:solidFill>
                <a:schemeClr val="dk1"/>
              </a:solidFill>
            </a:endParaRPr>
          </a:p>
          <a:p>
            <a:pPr indent="-31750" lvl="0" marL="628650" rtl="0" algn="l">
              <a:spcBef>
                <a:spcPts val="0"/>
              </a:spcBef>
              <a:spcAft>
                <a:spcPts val="0"/>
              </a:spcAft>
              <a:buSzPts val="1400"/>
              <a:buAutoNum type="arabicPeriod"/>
            </a:pPr>
            <a:r>
              <a:rPr lang="en">
                <a:solidFill>
                  <a:schemeClr val="dk1"/>
                </a:solidFill>
              </a:rPr>
              <a:t>(R,θ) = (0.8196 m, 105°)</a:t>
            </a:r>
            <a:endParaRPr>
              <a:solidFill>
                <a:schemeClr val="dk1"/>
              </a:solidFill>
            </a:endParaRPr>
          </a:p>
          <a:p>
            <a:pPr indent="-31750" lvl="0" marL="628650" rtl="0" algn="l">
              <a:spcBef>
                <a:spcPts val="0"/>
              </a:spcBef>
              <a:spcAft>
                <a:spcPts val="0"/>
              </a:spcAft>
              <a:buSzPts val="1400"/>
              <a:buAutoNum type="arabicPeriod"/>
            </a:pPr>
            <a:r>
              <a:rPr lang="en">
                <a:solidFill>
                  <a:schemeClr val="dk1"/>
                </a:solidFill>
              </a:rPr>
              <a:t>(R,θ) = (0.8196 m, 108°)</a:t>
            </a:r>
            <a:endParaRPr>
              <a:solidFill>
                <a:schemeClr val="dk1"/>
              </a:solidFill>
            </a:endParaRPr>
          </a:p>
          <a:p>
            <a:pPr indent="-31750" lvl="0" marL="628650" rtl="0" algn="l">
              <a:spcBef>
                <a:spcPts val="0"/>
              </a:spcBef>
              <a:spcAft>
                <a:spcPts val="0"/>
              </a:spcAft>
              <a:buSzPts val="1400"/>
              <a:buAutoNum type="arabicPeriod"/>
            </a:pPr>
            <a:r>
              <a:rPr lang="en">
                <a:solidFill>
                  <a:schemeClr val="dk1"/>
                </a:solidFill>
              </a:rPr>
              <a:t>(R,θ) = (0.8396 m, 102°)</a:t>
            </a:r>
            <a:endParaRPr>
              <a:solidFill>
                <a:schemeClr val="dk1"/>
              </a:solidFill>
            </a:endParaRPr>
          </a:p>
          <a:p>
            <a:pPr indent="-31750" lvl="0" marL="628650" rtl="0" algn="l">
              <a:spcBef>
                <a:spcPts val="0"/>
              </a:spcBef>
              <a:spcAft>
                <a:spcPts val="0"/>
              </a:spcAft>
              <a:buSzPts val="1400"/>
              <a:buAutoNum type="arabicPeriod"/>
            </a:pPr>
            <a:r>
              <a:rPr lang="en">
                <a:solidFill>
                  <a:schemeClr val="dk1"/>
                </a:solidFill>
              </a:rPr>
              <a:t>(R,θ) = (0.8396 m, 105°)</a:t>
            </a:r>
            <a:endParaRPr>
              <a:solidFill>
                <a:schemeClr val="dk1"/>
              </a:solidFill>
            </a:endParaRPr>
          </a:p>
          <a:p>
            <a:pPr indent="-31750" lvl="0" marL="628650" rtl="0" algn="l">
              <a:spcBef>
                <a:spcPts val="0"/>
              </a:spcBef>
              <a:spcAft>
                <a:spcPts val="0"/>
              </a:spcAft>
              <a:buSzPts val="1400"/>
              <a:buAutoNum type="arabicPeriod"/>
            </a:pPr>
            <a:r>
              <a:rPr lang="en">
                <a:solidFill>
                  <a:schemeClr val="dk1"/>
                </a:solidFill>
              </a:rPr>
              <a:t>(R,θ) = (0.8396 m, 108°)</a:t>
            </a:r>
            <a:endParaRPr>
              <a:solidFill>
                <a:schemeClr val="dk1"/>
              </a:solidFill>
            </a:endParaRPr>
          </a:p>
          <a:p>
            <a:pPr indent="-336550" lvl="0" marL="457200" rtl="0" algn="l">
              <a:spcBef>
                <a:spcPts val="1000"/>
              </a:spcBef>
              <a:spcAft>
                <a:spcPts val="0"/>
              </a:spcAft>
              <a:buSzPts val="1700"/>
              <a:buChar char="●"/>
            </a:pPr>
            <a:r>
              <a:rPr lang="en" sz="1700">
                <a:solidFill>
                  <a:schemeClr val="dk1"/>
                </a:solidFill>
              </a:rPr>
              <a:t>Saddle positions </a:t>
            </a:r>
            <a:r>
              <a:rPr lang="en" sz="1700">
                <a:solidFill>
                  <a:schemeClr val="dk1"/>
                </a:solidFill>
              </a:rPr>
              <a:t>(</a:t>
            </a:r>
            <a:r>
              <a:rPr lang="en" sz="1700">
                <a:solidFill>
                  <a:srgbClr val="F1C232"/>
                </a:solidFill>
              </a:rPr>
              <a:t>R</a:t>
            </a:r>
            <a:r>
              <a:rPr lang="en" sz="1700"/>
              <a:t>, </a:t>
            </a:r>
            <a:r>
              <a:rPr lang="en" sz="1700">
                <a:solidFill>
                  <a:srgbClr val="33CCFF"/>
                </a:solidFill>
              </a:rPr>
              <a:t>θ</a:t>
            </a:r>
            <a:r>
              <a:rPr lang="en" sz="1700">
                <a:solidFill>
                  <a:schemeClr val="dk1"/>
                </a:solidFill>
              </a:rPr>
              <a:t>)</a:t>
            </a:r>
            <a:r>
              <a:rPr lang="en" sz="1700">
                <a:solidFill>
                  <a:schemeClr val="dk1"/>
                </a:solidFill>
              </a:rPr>
              <a:t> correspond to locations of the pelvis </a:t>
            </a:r>
            <a:r>
              <a:rPr lang="en" sz="1700">
                <a:solidFill>
                  <a:schemeClr val="dk1"/>
                </a:solidFill>
              </a:rPr>
              <a:t>with respect to the bottom bracket</a:t>
            </a:r>
            <a:endParaRPr sz="1700">
              <a:solidFill>
                <a:schemeClr val="dk1"/>
              </a:solidFill>
            </a:endParaRPr>
          </a:p>
        </p:txBody>
      </p:sp>
      <p:pic>
        <p:nvPicPr>
          <p:cNvPr id="536" name="Google Shape;536;p40"/>
          <p:cNvPicPr preferRelativeResize="0"/>
          <p:nvPr/>
        </p:nvPicPr>
        <p:blipFill rotWithShape="1">
          <a:blip r:embed="rId3">
            <a:alphaModFix/>
          </a:blip>
          <a:srcRect b="0" l="13583" r="13268" t="0"/>
          <a:stretch/>
        </p:blipFill>
        <p:spPr>
          <a:xfrm>
            <a:off x="4850725" y="1152473"/>
            <a:ext cx="3874525" cy="2977625"/>
          </a:xfrm>
          <a:prstGeom prst="rect">
            <a:avLst/>
          </a:prstGeom>
          <a:noFill/>
          <a:ln>
            <a:noFill/>
          </a:ln>
        </p:spPr>
      </p:pic>
      <p:sp>
        <p:nvSpPr>
          <p:cNvPr id="537" name="Google Shape;537;p40"/>
          <p:cNvSpPr txBox="1"/>
          <p:nvPr/>
        </p:nvSpPr>
        <p:spPr>
          <a:xfrm>
            <a:off x="4850725" y="4199425"/>
            <a:ext cx="3874500" cy="687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Source Serif Pro"/>
                <a:ea typeface="Source Serif Pro"/>
                <a:cs typeface="Source Serif Pro"/>
                <a:sym typeface="Source Serif Pro"/>
              </a:rPr>
              <a:t>The parametrized saddle position is defined by:</a:t>
            </a:r>
            <a:endParaRPr b="1" sz="1300">
              <a:solidFill>
                <a:schemeClr val="dk1"/>
              </a:solidFill>
              <a:latin typeface="Source Serif Pro"/>
              <a:ea typeface="Source Serif Pro"/>
              <a:cs typeface="Source Serif Pro"/>
              <a:sym typeface="Source Serif Pro"/>
            </a:endParaRPr>
          </a:p>
          <a:p>
            <a:pPr indent="0" lvl="0" marL="0" rtl="0" algn="ctr">
              <a:spcBef>
                <a:spcPts val="800"/>
              </a:spcBef>
              <a:spcAft>
                <a:spcPts val="800"/>
              </a:spcAft>
              <a:buNone/>
            </a:pPr>
            <a:r>
              <a:rPr b="1" lang="en" sz="1300">
                <a:solidFill>
                  <a:srgbClr val="F1C232"/>
                </a:solidFill>
                <a:latin typeface="Source Serif Pro"/>
                <a:ea typeface="Source Serif Pro"/>
                <a:cs typeface="Source Serif Pro"/>
                <a:sym typeface="Source Serif Pro"/>
              </a:rPr>
              <a:t>R = seat tube height   </a:t>
            </a:r>
            <a:r>
              <a:rPr b="1" lang="en" sz="1300">
                <a:solidFill>
                  <a:schemeClr val="dk1"/>
                </a:solidFill>
                <a:latin typeface="Source Serif Pro"/>
                <a:ea typeface="Source Serif Pro"/>
                <a:cs typeface="Source Serif Pro"/>
                <a:sym typeface="Source Serif Pro"/>
              </a:rPr>
              <a:t>     &amp;       </a:t>
            </a:r>
            <a:r>
              <a:rPr b="1" lang="en" sz="1300">
                <a:solidFill>
                  <a:srgbClr val="33CCFF"/>
                </a:solidFill>
                <a:latin typeface="Source Serif Pro"/>
                <a:ea typeface="Source Serif Pro"/>
                <a:cs typeface="Source Serif Pro"/>
                <a:sym typeface="Source Serif Pro"/>
              </a:rPr>
              <a:t>θ = seat tube angle</a:t>
            </a:r>
            <a:endParaRPr b="1" sz="1300">
              <a:solidFill>
                <a:srgbClr val="33CCFF"/>
              </a:solidFill>
              <a:latin typeface="Source Serif Pro"/>
              <a:ea typeface="Source Serif Pro"/>
              <a:cs typeface="Source Serif Pro"/>
              <a:sym typeface="Source Serif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Workflow: </a:t>
            </a:r>
            <a:r>
              <a:rPr b="0" lang="en"/>
              <a:t>Simulated Forward Kinematics (SFK)</a:t>
            </a:r>
            <a:endParaRPr b="0"/>
          </a:p>
        </p:txBody>
      </p:sp>
      <p:sp>
        <p:nvSpPr>
          <p:cNvPr id="543" name="Google Shape;543;p41"/>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544" name="Google Shape;544;p41"/>
          <p:cNvGrpSpPr/>
          <p:nvPr/>
        </p:nvGrpSpPr>
        <p:grpSpPr>
          <a:xfrm>
            <a:off x="311700" y="546109"/>
            <a:ext cx="370930" cy="370549"/>
            <a:chOff x="2497275" y="2744159"/>
            <a:chExt cx="370930" cy="370549"/>
          </a:xfrm>
        </p:grpSpPr>
        <p:sp>
          <p:nvSpPr>
            <p:cNvPr id="545" name="Google Shape;545;p41"/>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46" name="Google Shape;546;p41"/>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47" name="Google Shape;547;p41"/>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48" name="Google Shape;548;p41"/>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49" name="Google Shape;549;p41"/>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50" name="Google Shape;550;p41"/>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551" name="Google Shape;551;p41"/>
          <p:cNvSpPr txBox="1"/>
          <p:nvPr>
            <p:ph idx="1" type="body"/>
          </p:nvPr>
        </p:nvSpPr>
        <p:spPr>
          <a:xfrm>
            <a:off x="4572000" y="1293225"/>
            <a:ext cx="4287000" cy="3592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C</a:t>
            </a:r>
            <a:r>
              <a:rPr lang="en" sz="1700"/>
              <a:t>onstant pedaling speed (80 RPM) was </a:t>
            </a:r>
            <a:r>
              <a:rPr lang="en" sz="1700"/>
              <a:t>prescribed </a:t>
            </a:r>
            <a:r>
              <a:rPr lang="en" sz="1700"/>
              <a:t>to the crank angle</a:t>
            </a:r>
            <a:endParaRPr sz="1700"/>
          </a:p>
          <a:p>
            <a:pPr indent="-336550" lvl="0" marL="457200" rtl="0" algn="l">
              <a:lnSpc>
                <a:spcPct val="115000"/>
              </a:lnSpc>
              <a:spcBef>
                <a:spcPts val="1000"/>
              </a:spcBef>
              <a:spcAft>
                <a:spcPts val="0"/>
              </a:spcAft>
              <a:buSzPts val="1700"/>
              <a:buChar char="●"/>
            </a:pPr>
            <a:r>
              <a:rPr lang="en" sz="1700"/>
              <a:t>Model passively followed crank via pedal clip constraint</a:t>
            </a:r>
            <a:endParaRPr sz="1700"/>
          </a:p>
          <a:p>
            <a:pPr indent="-336550" lvl="0" marL="457200" rtl="0" algn="l">
              <a:lnSpc>
                <a:spcPct val="100000"/>
              </a:lnSpc>
              <a:spcBef>
                <a:spcPts val="1000"/>
              </a:spcBef>
              <a:spcAft>
                <a:spcPts val="0"/>
              </a:spcAft>
              <a:buSzPts val="1700"/>
              <a:buChar char="●"/>
            </a:pPr>
            <a:r>
              <a:rPr lang="en" sz="1700"/>
              <a:t>Joint angles, muscle lengths, muscle velocities, and reaction forces at the pedal clip constraint </a:t>
            </a:r>
            <a:r>
              <a:rPr lang="en" sz="1700"/>
              <a:t>vs. time </a:t>
            </a:r>
            <a:r>
              <a:rPr lang="en" sz="1700"/>
              <a:t>were </a:t>
            </a:r>
            <a:r>
              <a:rPr lang="en" sz="1700"/>
              <a:t>extracted</a:t>
            </a:r>
            <a:endParaRPr sz="1700"/>
          </a:p>
          <a:p>
            <a:pPr indent="-336550" lvl="0" marL="457200" rtl="0" algn="l">
              <a:lnSpc>
                <a:spcPct val="100000"/>
              </a:lnSpc>
              <a:spcBef>
                <a:spcPts val="1000"/>
              </a:spcBef>
              <a:spcAft>
                <a:spcPts val="0"/>
              </a:spcAft>
              <a:buSzPts val="1700"/>
              <a:buChar char="●"/>
            </a:pPr>
            <a:r>
              <a:rPr lang="en" sz="1700"/>
              <a:t>Pedal reaction forces were smoothed in MATLAB for each subsequent CMC trial</a:t>
            </a:r>
            <a:endParaRPr sz="1700"/>
          </a:p>
        </p:txBody>
      </p:sp>
      <p:pic>
        <p:nvPicPr>
          <p:cNvPr id="552" name="Google Shape;552;p41"/>
          <p:cNvPicPr preferRelativeResize="0"/>
          <p:nvPr/>
        </p:nvPicPr>
        <p:blipFill rotWithShape="1">
          <a:blip r:embed="rId3">
            <a:alphaModFix/>
          </a:blip>
          <a:srcRect b="9473" l="21647" r="24177" t="9212"/>
          <a:stretch/>
        </p:blipFill>
        <p:spPr>
          <a:xfrm>
            <a:off x="311337" y="1293213"/>
            <a:ext cx="4000325" cy="3377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Workflow: </a:t>
            </a:r>
            <a:r>
              <a:rPr b="0" lang="en"/>
              <a:t>Computed Muscle Control (CMC)</a:t>
            </a:r>
            <a:endParaRPr b="0"/>
          </a:p>
        </p:txBody>
      </p:sp>
      <p:sp>
        <p:nvSpPr>
          <p:cNvPr id="558" name="Google Shape;558;p42"/>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559" name="Google Shape;559;p42"/>
          <p:cNvGrpSpPr/>
          <p:nvPr/>
        </p:nvGrpSpPr>
        <p:grpSpPr>
          <a:xfrm>
            <a:off x="311700" y="546109"/>
            <a:ext cx="370930" cy="370549"/>
            <a:chOff x="2497275" y="2744159"/>
            <a:chExt cx="370930" cy="370549"/>
          </a:xfrm>
        </p:grpSpPr>
        <p:sp>
          <p:nvSpPr>
            <p:cNvPr id="560" name="Google Shape;560;p42"/>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61" name="Google Shape;561;p42"/>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62" name="Google Shape;562;p42"/>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63" name="Google Shape;563;p42"/>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64" name="Google Shape;564;p42"/>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65" name="Google Shape;565;p42"/>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566" name="Google Shape;566;p42"/>
          <p:cNvSpPr txBox="1"/>
          <p:nvPr>
            <p:ph idx="1" type="body"/>
          </p:nvPr>
        </p:nvSpPr>
        <p:spPr>
          <a:xfrm>
            <a:off x="4572000" y="1479325"/>
            <a:ext cx="4343400" cy="30711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700"/>
              <a:t>The CMC Tool generated the muscle activations required for the model’s muscles to produce the same motion from the SFK step</a:t>
            </a:r>
            <a:endParaRPr sz="1500" strike="sngStrike"/>
          </a:p>
          <a:p>
            <a:pPr indent="-323850" lvl="1" marL="914400" rtl="0" algn="l">
              <a:spcBef>
                <a:spcPts val="0"/>
              </a:spcBef>
              <a:spcAft>
                <a:spcPts val="0"/>
              </a:spcAft>
              <a:buSzPts val="1500"/>
              <a:buChar char="○"/>
            </a:pPr>
            <a:r>
              <a:rPr lang="en" sz="1500"/>
              <a:t>Minimized: </a:t>
            </a:r>
            <a:br>
              <a:rPr lang="en" sz="1500">
                <a:solidFill>
                  <a:schemeClr val="dk1"/>
                </a:solidFill>
                <a:latin typeface="Times New Roman"/>
                <a:ea typeface="Times New Roman"/>
                <a:cs typeface="Times New Roman"/>
                <a:sym typeface="Times New Roman"/>
              </a:rPr>
            </a:br>
            <a:r>
              <a:rPr b="1" i="1" lang="en" sz="1500">
                <a:solidFill>
                  <a:schemeClr val="dk1"/>
                </a:solidFill>
                <a:latin typeface="Times New Roman"/>
                <a:ea typeface="Times New Roman"/>
                <a:cs typeface="Times New Roman"/>
                <a:sym typeface="Times New Roman"/>
              </a:rPr>
              <a:t>J = Σw</a:t>
            </a:r>
            <a:r>
              <a:rPr b="1" baseline="-25000" i="1" lang="en" sz="1500">
                <a:solidFill>
                  <a:schemeClr val="dk1"/>
                </a:solidFill>
                <a:latin typeface="Times New Roman"/>
                <a:ea typeface="Times New Roman"/>
                <a:cs typeface="Times New Roman"/>
                <a:sym typeface="Times New Roman"/>
              </a:rPr>
              <a:t>i </a:t>
            </a:r>
            <a:r>
              <a:rPr b="1" i="1" lang="en" sz="1500">
                <a:solidFill>
                  <a:schemeClr val="dk1"/>
                </a:solidFill>
                <a:latin typeface="Times New Roman"/>
                <a:ea typeface="Times New Roman"/>
                <a:cs typeface="Times New Roman"/>
                <a:sym typeface="Times New Roman"/>
              </a:rPr>
              <a:t>x</a:t>
            </a:r>
            <a:r>
              <a:rPr b="1" baseline="-25000" i="1" lang="en" sz="1500">
                <a:solidFill>
                  <a:schemeClr val="dk1"/>
                </a:solidFill>
                <a:latin typeface="Times New Roman"/>
                <a:ea typeface="Times New Roman"/>
                <a:cs typeface="Times New Roman"/>
                <a:sym typeface="Times New Roman"/>
              </a:rPr>
              <a:t>i</a:t>
            </a:r>
            <a:r>
              <a:rPr b="1" baseline="30000" i="1" lang="en" sz="1500">
                <a:solidFill>
                  <a:schemeClr val="dk1"/>
                </a:solidFill>
                <a:latin typeface="Times New Roman"/>
                <a:ea typeface="Times New Roman"/>
                <a:cs typeface="Times New Roman"/>
                <a:sym typeface="Times New Roman"/>
              </a:rPr>
              <a:t>2</a:t>
            </a:r>
            <a:r>
              <a:rPr b="1" i="1" lang="en" sz="1500">
                <a:solidFill>
                  <a:schemeClr val="dk1"/>
                </a:solidFill>
                <a:latin typeface="Times New Roman"/>
                <a:ea typeface="Times New Roman"/>
                <a:cs typeface="Times New Roman"/>
                <a:sym typeface="Times New Roman"/>
              </a:rPr>
              <a:t> + Σw</a:t>
            </a:r>
            <a:r>
              <a:rPr b="1" baseline="-25000" i="1" lang="en" sz="1500">
                <a:solidFill>
                  <a:schemeClr val="dk1"/>
                </a:solidFill>
                <a:latin typeface="Times New Roman"/>
                <a:ea typeface="Times New Roman"/>
                <a:cs typeface="Times New Roman"/>
                <a:sym typeface="Times New Roman"/>
              </a:rPr>
              <a:t>j </a:t>
            </a:r>
            <a:r>
              <a:rPr b="1" i="1" lang="en" sz="1500">
                <a:solidFill>
                  <a:schemeClr val="dk1"/>
                </a:solidFill>
                <a:latin typeface="Times New Roman"/>
                <a:ea typeface="Times New Roman"/>
                <a:cs typeface="Times New Roman"/>
                <a:sym typeface="Times New Roman"/>
              </a:rPr>
              <a:t>( q’’</a:t>
            </a:r>
            <a:r>
              <a:rPr b="1" baseline="-25000" i="1" lang="en" sz="1500">
                <a:solidFill>
                  <a:schemeClr val="dk1"/>
                </a:solidFill>
                <a:latin typeface="Times New Roman"/>
                <a:ea typeface="Times New Roman"/>
                <a:cs typeface="Times New Roman"/>
                <a:sym typeface="Times New Roman"/>
              </a:rPr>
              <a:t>j, des</a:t>
            </a:r>
            <a:r>
              <a:rPr b="1" i="1" lang="en" sz="1500">
                <a:solidFill>
                  <a:schemeClr val="dk1"/>
                </a:solidFill>
                <a:latin typeface="Times New Roman"/>
                <a:ea typeface="Times New Roman"/>
                <a:cs typeface="Times New Roman"/>
                <a:sym typeface="Times New Roman"/>
              </a:rPr>
              <a:t> - q’’</a:t>
            </a:r>
            <a:r>
              <a:rPr b="1" baseline="-25000" i="1" lang="en" sz="1500">
                <a:solidFill>
                  <a:schemeClr val="dk1"/>
                </a:solidFill>
                <a:latin typeface="Times New Roman"/>
                <a:ea typeface="Times New Roman"/>
                <a:cs typeface="Times New Roman"/>
                <a:sym typeface="Times New Roman"/>
              </a:rPr>
              <a:t>j, CMC </a:t>
            </a:r>
            <a:r>
              <a:rPr b="1" i="1" lang="en" sz="1500">
                <a:solidFill>
                  <a:schemeClr val="dk1"/>
                </a:solidFill>
                <a:latin typeface="Times New Roman"/>
                <a:ea typeface="Times New Roman"/>
                <a:cs typeface="Times New Roman"/>
                <a:sym typeface="Times New Roman"/>
              </a:rPr>
              <a:t>)</a:t>
            </a:r>
            <a:r>
              <a:rPr b="1" baseline="30000" i="1" lang="en" sz="1500">
                <a:solidFill>
                  <a:schemeClr val="dk1"/>
                </a:solidFill>
                <a:latin typeface="Times New Roman"/>
                <a:ea typeface="Times New Roman"/>
                <a:cs typeface="Times New Roman"/>
                <a:sym typeface="Times New Roman"/>
              </a:rPr>
              <a:t>2</a:t>
            </a:r>
            <a:endParaRPr b="1" i="1" sz="1500">
              <a:solidFill>
                <a:schemeClr val="dk1"/>
              </a:solidFill>
            </a:endParaRPr>
          </a:p>
          <a:p>
            <a:pPr indent="-323850" lvl="1" marL="914400" rtl="0" algn="l">
              <a:lnSpc>
                <a:spcPct val="100000"/>
              </a:lnSpc>
              <a:spcBef>
                <a:spcPts val="0"/>
              </a:spcBef>
              <a:spcAft>
                <a:spcPts val="0"/>
              </a:spcAft>
              <a:buSzPts val="1500"/>
              <a:buChar char="○"/>
            </a:pPr>
            <a:r>
              <a:rPr i="1" lang="en" sz="1500">
                <a:solidFill>
                  <a:schemeClr val="dk1"/>
                </a:solidFill>
              </a:rPr>
              <a:t>CMC Tool may find unstable solutions and fail to solve a trial</a:t>
            </a:r>
            <a:endParaRPr i="1" sz="1500"/>
          </a:p>
          <a:p>
            <a:pPr indent="-336550" lvl="0" marL="457200" rtl="0" algn="l">
              <a:lnSpc>
                <a:spcPct val="100000"/>
              </a:lnSpc>
              <a:spcBef>
                <a:spcPts val="1000"/>
              </a:spcBef>
              <a:spcAft>
                <a:spcPts val="0"/>
              </a:spcAft>
              <a:buSzPts val="1700"/>
              <a:buChar char="●"/>
            </a:pPr>
            <a:r>
              <a:rPr lang="en" sz="1700"/>
              <a:t>From muscle activations, MEER, was calculated</a:t>
            </a:r>
            <a:endParaRPr sz="1700"/>
          </a:p>
        </p:txBody>
      </p:sp>
      <p:pic>
        <p:nvPicPr>
          <p:cNvPr id="567" name="Google Shape;567;p42"/>
          <p:cNvPicPr preferRelativeResize="0"/>
          <p:nvPr/>
        </p:nvPicPr>
        <p:blipFill rotWithShape="1">
          <a:blip r:embed="rId3">
            <a:alphaModFix/>
          </a:blip>
          <a:srcRect b="9508" l="21502" r="26064" t="9150"/>
          <a:stretch/>
        </p:blipFill>
        <p:spPr>
          <a:xfrm>
            <a:off x="311325" y="1286475"/>
            <a:ext cx="3885998" cy="339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 type="body"/>
          </p:nvPr>
        </p:nvSpPr>
        <p:spPr>
          <a:xfrm>
            <a:off x="0" y="3699125"/>
            <a:ext cx="9041700" cy="1239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 sz="3000">
                <a:solidFill>
                  <a:srgbClr val="980000"/>
                </a:solidFill>
              </a:rPr>
              <a:t>How do we make the most efficient mode of transportation even more efficient?</a:t>
            </a:r>
            <a:endParaRPr b="1" sz="3000">
              <a:solidFill>
                <a:srgbClr val="980000"/>
              </a:solidFill>
            </a:endParaRPr>
          </a:p>
        </p:txBody>
      </p:sp>
      <p:pic>
        <p:nvPicPr>
          <p:cNvPr id="93" name="Google Shape;93;p16"/>
          <p:cNvPicPr preferRelativeResize="0"/>
          <p:nvPr/>
        </p:nvPicPr>
        <p:blipFill rotWithShape="1">
          <a:blip r:embed="rId3">
            <a:alphaModFix/>
          </a:blip>
          <a:srcRect b="0" l="4591" r="10856" t="0"/>
          <a:stretch/>
        </p:blipFill>
        <p:spPr>
          <a:xfrm>
            <a:off x="2016950" y="134550"/>
            <a:ext cx="5110099" cy="3399750"/>
          </a:xfrm>
          <a:prstGeom prst="rect">
            <a:avLst/>
          </a:prstGeom>
          <a:noFill/>
          <a:ln>
            <a:noFill/>
          </a:ln>
        </p:spPr>
      </p:pic>
      <p:sp>
        <p:nvSpPr>
          <p:cNvPr id="94" name="Google Shape;94;p16"/>
          <p:cNvSpPr txBox="1"/>
          <p:nvPr/>
        </p:nvSpPr>
        <p:spPr>
          <a:xfrm>
            <a:off x="2016950" y="134550"/>
            <a:ext cx="17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erif Pro"/>
                <a:ea typeface="Source Serif Pro"/>
                <a:cs typeface="Source Serif Pro"/>
                <a:sym typeface="Source Serif Pro"/>
              </a:rPr>
              <a:t>(from Specialized)</a:t>
            </a:r>
            <a:endParaRPr>
              <a:solidFill>
                <a:srgbClr val="FFFFFF"/>
              </a:solidFill>
              <a:latin typeface="Source Serif Pro"/>
              <a:ea typeface="Source Serif Pro"/>
              <a:cs typeface="Source Serif Pro"/>
              <a:sym typeface="Source Serif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Workflow: </a:t>
            </a:r>
            <a:r>
              <a:rPr b="0" lang="en"/>
              <a:t>Organization of Analysis</a:t>
            </a:r>
            <a:endParaRPr b="0"/>
          </a:p>
        </p:txBody>
      </p:sp>
      <p:sp>
        <p:nvSpPr>
          <p:cNvPr id="573" name="Google Shape;573;p43"/>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574" name="Google Shape;574;p43"/>
          <p:cNvGrpSpPr/>
          <p:nvPr/>
        </p:nvGrpSpPr>
        <p:grpSpPr>
          <a:xfrm>
            <a:off x="311700" y="546109"/>
            <a:ext cx="370930" cy="370549"/>
            <a:chOff x="2497275" y="2744159"/>
            <a:chExt cx="370930" cy="370549"/>
          </a:xfrm>
        </p:grpSpPr>
        <p:sp>
          <p:nvSpPr>
            <p:cNvPr id="575" name="Google Shape;575;p43"/>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76" name="Google Shape;576;p43"/>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77" name="Google Shape;577;p43"/>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78" name="Google Shape;578;p43"/>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79" name="Google Shape;579;p43"/>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580" name="Google Shape;580;p43"/>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581" name="Google Shape;58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2000">
                <a:solidFill>
                  <a:srgbClr val="980000"/>
                </a:solidFill>
              </a:rPr>
              <a:t>Metabolic Energy Expenditure Rate (MEER) Analysis</a:t>
            </a:r>
            <a:endParaRPr sz="2000"/>
          </a:p>
          <a:p>
            <a:pPr indent="-330200" lvl="1" marL="914400" rtl="0" algn="l">
              <a:spcBef>
                <a:spcPts val="0"/>
              </a:spcBef>
              <a:spcAft>
                <a:spcPts val="0"/>
              </a:spcAft>
              <a:buSzPts val="1600"/>
              <a:buChar char="○"/>
            </a:pPr>
            <a:r>
              <a:rPr lang="en" sz="1600"/>
              <a:t>Analysis &amp; comparison of f</a:t>
            </a:r>
            <a:r>
              <a:rPr lang="en" sz="1600"/>
              <a:t>ull-cycle averaged </a:t>
            </a:r>
            <a:r>
              <a:rPr lang="en" sz="1600"/>
              <a:t>MEER for all 6 trials</a:t>
            </a:r>
            <a:endParaRPr sz="1600"/>
          </a:p>
          <a:p>
            <a:pPr indent="-330200" lvl="1" marL="914400" rtl="0" algn="l">
              <a:spcBef>
                <a:spcPts val="0"/>
              </a:spcBef>
              <a:spcAft>
                <a:spcPts val="0"/>
              </a:spcAft>
              <a:buSzPts val="1600"/>
              <a:buChar char="○"/>
            </a:pPr>
            <a:r>
              <a:rPr lang="en" sz="1600"/>
              <a:t>Analysis of MEER of trial with </a:t>
            </a:r>
            <a:r>
              <a:rPr lang="en" sz="1600"/>
              <a:t>minimum</a:t>
            </a:r>
            <a:r>
              <a:rPr lang="en" sz="1600"/>
              <a:t> </a:t>
            </a:r>
            <a:r>
              <a:rPr lang="en" sz="1600">
                <a:solidFill>
                  <a:schemeClr val="dk1"/>
                </a:solidFill>
              </a:rPr>
              <a:t>full-cycle averaged </a:t>
            </a:r>
            <a:r>
              <a:rPr lang="en" sz="1600"/>
              <a:t>MEER: </a:t>
            </a:r>
            <a:br>
              <a:rPr lang="en" sz="1600"/>
            </a:br>
            <a:r>
              <a:rPr lang="en" sz="1600">
                <a:solidFill>
                  <a:schemeClr val="dk1"/>
                </a:solidFill>
              </a:rPr>
              <a:t>(R,θ) = (0.8196 m, 108°)</a:t>
            </a:r>
            <a:endParaRPr sz="1600"/>
          </a:p>
          <a:p>
            <a:pPr indent="0" lvl="0" marL="0" rtl="0" algn="l">
              <a:lnSpc>
                <a:spcPct val="100000"/>
              </a:lnSpc>
              <a:spcBef>
                <a:spcPts val="1200"/>
              </a:spcBef>
              <a:spcAft>
                <a:spcPts val="0"/>
              </a:spcAft>
              <a:buNone/>
            </a:pPr>
            <a:r>
              <a:t/>
            </a:r>
            <a:endParaRPr b="1" sz="2000">
              <a:solidFill>
                <a:srgbClr val="980000"/>
              </a:solidFill>
            </a:endParaRPr>
          </a:p>
          <a:p>
            <a:pPr indent="-355600" lvl="0" marL="457200" rtl="0" algn="l">
              <a:spcBef>
                <a:spcPts val="0"/>
              </a:spcBef>
              <a:spcAft>
                <a:spcPts val="0"/>
              </a:spcAft>
              <a:buSzPts val="2000"/>
              <a:buChar char="●"/>
            </a:pPr>
            <a:r>
              <a:rPr b="1" lang="en" sz="2000">
                <a:solidFill>
                  <a:srgbClr val="980000"/>
                </a:solidFill>
              </a:rPr>
              <a:t>Active Force Capacity</a:t>
            </a:r>
            <a:r>
              <a:rPr b="1" lang="en" sz="2000">
                <a:solidFill>
                  <a:srgbClr val="980000"/>
                </a:solidFill>
              </a:rPr>
              <a:t> Analysis</a:t>
            </a:r>
            <a:endParaRPr b="1" sz="2000">
              <a:solidFill>
                <a:srgbClr val="980000"/>
              </a:solidFill>
            </a:endParaRPr>
          </a:p>
          <a:p>
            <a:pPr indent="-330200" lvl="1" marL="914400" rtl="0" algn="l">
              <a:spcBef>
                <a:spcPts val="0"/>
              </a:spcBef>
              <a:spcAft>
                <a:spcPts val="0"/>
              </a:spcAft>
              <a:buSzPts val="1600"/>
              <a:buChar char="○"/>
            </a:pPr>
            <a:r>
              <a:rPr lang="en" sz="1600"/>
              <a:t>Gain</a:t>
            </a:r>
            <a:r>
              <a:rPr lang="en" sz="1600"/>
              <a:t> </a:t>
            </a:r>
            <a:r>
              <a:rPr lang="en" sz="1600"/>
              <a:t>insights</a:t>
            </a:r>
            <a:r>
              <a:rPr lang="en" sz="1600"/>
              <a:t> &amp; validate MEER results without explicitly calculating MEER</a:t>
            </a:r>
            <a:endParaRPr sz="1600"/>
          </a:p>
          <a:p>
            <a:pPr indent="-330200" lvl="1" marL="914400" rtl="0" algn="l">
              <a:spcBef>
                <a:spcPts val="0"/>
              </a:spcBef>
              <a:spcAft>
                <a:spcPts val="0"/>
              </a:spcAft>
              <a:buSzPts val="1600"/>
              <a:buChar char="○"/>
            </a:pPr>
            <a:r>
              <a:rPr lang="en" sz="1600"/>
              <a:t>Analysis of muscle states </a:t>
            </a:r>
            <a:r>
              <a:rPr lang="en" sz="1600"/>
              <a:t>of trial with minimum </a:t>
            </a:r>
            <a:r>
              <a:rPr lang="en" sz="1600">
                <a:solidFill>
                  <a:schemeClr val="dk1"/>
                </a:solidFill>
              </a:rPr>
              <a:t>full-cycle </a:t>
            </a:r>
            <a:r>
              <a:rPr lang="en" sz="1600"/>
              <a:t>averaged MEER: </a:t>
            </a:r>
            <a:br>
              <a:rPr lang="en" sz="1600"/>
            </a:br>
            <a:r>
              <a:rPr lang="en" sz="1600"/>
              <a:t>(R,θ) = (0.8196 m, 108°)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grpSp>
        <p:nvGrpSpPr>
          <p:cNvPr id="586" name="Google Shape;586;p44"/>
          <p:cNvGrpSpPr/>
          <p:nvPr/>
        </p:nvGrpSpPr>
        <p:grpSpPr>
          <a:xfrm>
            <a:off x="263446" y="568593"/>
            <a:ext cx="416649" cy="325597"/>
            <a:chOff x="5626763" y="2013829"/>
            <a:chExt cx="351722" cy="274788"/>
          </a:xfrm>
        </p:grpSpPr>
        <p:sp>
          <p:nvSpPr>
            <p:cNvPr id="587" name="Google Shape;587;p44"/>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588" name="Google Shape;588;p44"/>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589" name="Google Shape;589;p44"/>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590" name="Google Shape;590;p44"/>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591" name="Google Shape;591;p44"/>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592" name="Google Shape;592;p44"/>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593" name="Google Shape;593;p44"/>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594" name="Google Shape;594;p44"/>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595" name="Google Shape;595;p44"/>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596" name="Google Shape;596;p44"/>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597" name="Google Shape;597;p4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Results &amp; Analysis</a:t>
            </a:r>
            <a:endParaRPr/>
          </a:p>
        </p:txBody>
      </p:sp>
      <p:sp>
        <p:nvSpPr>
          <p:cNvPr id="598" name="Google Shape;598;p44"/>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SzPts val="990"/>
              <a:buNone/>
            </a:pPr>
            <a:r>
              <a:rPr lang="en" sz="2150"/>
              <a:t>Results: Full-Cycle Average MEER vs. Saddle Position </a:t>
            </a:r>
            <a:endParaRPr sz="2420"/>
          </a:p>
        </p:txBody>
      </p:sp>
      <p:sp>
        <p:nvSpPr>
          <p:cNvPr id="604" name="Google Shape;604;p45"/>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605" name="Google Shape;605;p45"/>
          <p:cNvGrpSpPr/>
          <p:nvPr/>
        </p:nvGrpSpPr>
        <p:grpSpPr>
          <a:xfrm>
            <a:off x="263446" y="568593"/>
            <a:ext cx="416649" cy="325597"/>
            <a:chOff x="5626763" y="2013829"/>
            <a:chExt cx="351722" cy="274788"/>
          </a:xfrm>
        </p:grpSpPr>
        <p:sp>
          <p:nvSpPr>
            <p:cNvPr id="606" name="Google Shape;606;p45"/>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07" name="Google Shape;607;p45"/>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08" name="Google Shape;608;p45"/>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09" name="Google Shape;609;p45"/>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10" name="Google Shape;610;p45"/>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11" name="Google Shape;611;p45"/>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12" name="Google Shape;612;p45"/>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13" name="Google Shape;613;p45"/>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14" name="Google Shape;614;p45"/>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15" name="Google Shape;615;p45"/>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616" name="Google Shape;616;p45"/>
          <p:cNvPicPr preferRelativeResize="0"/>
          <p:nvPr/>
        </p:nvPicPr>
        <p:blipFill rotWithShape="1">
          <a:blip r:embed="rId3">
            <a:alphaModFix/>
          </a:blip>
          <a:srcRect b="0" l="0" r="0" t="1516"/>
          <a:stretch/>
        </p:blipFill>
        <p:spPr>
          <a:xfrm>
            <a:off x="311700" y="944450"/>
            <a:ext cx="5832299" cy="4023025"/>
          </a:xfrm>
          <a:prstGeom prst="rect">
            <a:avLst/>
          </a:prstGeom>
          <a:noFill/>
          <a:ln>
            <a:noFill/>
          </a:ln>
        </p:spPr>
      </p:pic>
      <p:cxnSp>
        <p:nvCxnSpPr>
          <p:cNvPr id="617" name="Google Shape;617;p45"/>
          <p:cNvCxnSpPr/>
          <p:nvPr/>
        </p:nvCxnSpPr>
        <p:spPr>
          <a:xfrm flipH="1">
            <a:off x="4415600" y="2133150"/>
            <a:ext cx="1809900" cy="625800"/>
          </a:xfrm>
          <a:prstGeom prst="straightConnector1">
            <a:avLst/>
          </a:prstGeom>
          <a:noFill/>
          <a:ln cap="flat" cmpd="sng" w="38100">
            <a:solidFill>
              <a:srgbClr val="000000"/>
            </a:solidFill>
            <a:prstDash val="solid"/>
            <a:round/>
            <a:headEnd len="med" w="med" type="none"/>
            <a:tailEnd len="med" w="med" type="triangle"/>
          </a:ln>
        </p:spPr>
      </p:cxnSp>
      <p:sp>
        <p:nvSpPr>
          <p:cNvPr id="618" name="Google Shape;618;p45"/>
          <p:cNvSpPr txBox="1"/>
          <p:nvPr/>
        </p:nvSpPr>
        <p:spPr>
          <a:xfrm>
            <a:off x="6060350" y="1712875"/>
            <a:ext cx="2564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Source Serif Pro"/>
                <a:ea typeface="Source Serif Pro"/>
                <a:cs typeface="Source Serif Pro"/>
                <a:sym typeface="Source Serif Pro"/>
              </a:rPr>
              <a:t>Smallest full-cycle average MEER </a:t>
            </a:r>
            <a:br>
              <a:rPr i="1" lang="en" sz="1600">
                <a:latin typeface="Calibri"/>
                <a:ea typeface="Calibri"/>
                <a:cs typeface="Calibri"/>
                <a:sym typeface="Calibri"/>
              </a:rPr>
            </a:br>
            <a:r>
              <a:rPr b="1" lang="en" sz="1600">
                <a:latin typeface="Source Serif Pro"/>
                <a:ea typeface="Source Serif Pro"/>
                <a:cs typeface="Source Serif Pro"/>
                <a:sym typeface="Source Serif Pro"/>
              </a:rPr>
              <a:t>(R,</a:t>
            </a:r>
            <a:r>
              <a:rPr b="1" i="1" lang="en" sz="1600">
                <a:latin typeface="Calibri"/>
                <a:ea typeface="Calibri"/>
                <a:cs typeface="Calibri"/>
                <a:sym typeface="Calibri"/>
              </a:rPr>
              <a:t> </a:t>
            </a:r>
            <a:r>
              <a:rPr b="1" lang="en" sz="1600">
                <a:latin typeface="Times New Roman"/>
                <a:ea typeface="Times New Roman"/>
                <a:cs typeface="Times New Roman"/>
                <a:sym typeface="Times New Roman"/>
              </a:rPr>
              <a:t>θ</a:t>
            </a:r>
            <a:r>
              <a:rPr b="1" lang="en" sz="1600">
                <a:latin typeface="Source Serif Pro"/>
                <a:ea typeface="Source Serif Pro"/>
                <a:cs typeface="Source Serif Pro"/>
                <a:sym typeface="Source Serif Pro"/>
              </a:rPr>
              <a:t>) = (0.8196 m, 108°)</a:t>
            </a:r>
            <a:endParaRPr b="1" sz="1600">
              <a:latin typeface="Source Serif Pro"/>
              <a:ea typeface="Source Serif Pro"/>
              <a:cs typeface="Source Serif Pro"/>
              <a:sym typeface="Source Serif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Clr>
                <a:schemeClr val="dk1"/>
              </a:buClr>
              <a:buSzPts val="990"/>
              <a:buFont typeface="Arial"/>
              <a:buNone/>
            </a:pPr>
            <a:r>
              <a:rPr lang="en" sz="2050"/>
              <a:t>Results: MEER vs. Crank Angle (all Saddle Positions)</a:t>
            </a:r>
            <a:endParaRPr sz="2320"/>
          </a:p>
        </p:txBody>
      </p:sp>
      <p:sp>
        <p:nvSpPr>
          <p:cNvPr id="624" name="Google Shape;624;p46"/>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625" name="Google Shape;625;p46"/>
          <p:cNvGrpSpPr/>
          <p:nvPr/>
        </p:nvGrpSpPr>
        <p:grpSpPr>
          <a:xfrm>
            <a:off x="263446" y="568593"/>
            <a:ext cx="416649" cy="325597"/>
            <a:chOff x="5626763" y="2013829"/>
            <a:chExt cx="351722" cy="274788"/>
          </a:xfrm>
        </p:grpSpPr>
        <p:sp>
          <p:nvSpPr>
            <p:cNvPr id="626" name="Google Shape;626;p46"/>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27" name="Google Shape;627;p46"/>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28" name="Google Shape;628;p46"/>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29" name="Google Shape;629;p46"/>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30" name="Google Shape;630;p46"/>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31" name="Google Shape;631;p46"/>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32" name="Google Shape;632;p46"/>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33" name="Google Shape;633;p46"/>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34" name="Google Shape;634;p46"/>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35" name="Google Shape;635;p46"/>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636" name="Google Shape;636;p46"/>
          <p:cNvPicPr preferRelativeResize="0"/>
          <p:nvPr/>
        </p:nvPicPr>
        <p:blipFill>
          <a:blip r:embed="rId3">
            <a:alphaModFix/>
          </a:blip>
          <a:stretch>
            <a:fillRect/>
          </a:stretch>
        </p:blipFill>
        <p:spPr>
          <a:xfrm>
            <a:off x="311700" y="1052125"/>
            <a:ext cx="8665102" cy="3784949"/>
          </a:xfrm>
          <a:prstGeom prst="rect">
            <a:avLst/>
          </a:prstGeom>
          <a:noFill/>
          <a:ln>
            <a:noFill/>
          </a:ln>
        </p:spPr>
      </p:pic>
      <p:sp>
        <p:nvSpPr>
          <p:cNvPr id="637" name="Google Shape;637;p46"/>
          <p:cNvSpPr/>
          <p:nvPr/>
        </p:nvSpPr>
        <p:spPr>
          <a:xfrm>
            <a:off x="4845425" y="1017725"/>
            <a:ext cx="2135100" cy="18036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7"/>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
        <p:nvSpPr>
          <p:cNvPr id="643" name="Google Shape;643;p47"/>
          <p:cNvSpPr/>
          <p:nvPr/>
        </p:nvSpPr>
        <p:spPr>
          <a:xfrm>
            <a:off x="1568119" y="0"/>
            <a:ext cx="5304600" cy="4404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4" name="Google Shape;644;p47"/>
          <p:cNvPicPr preferRelativeResize="0"/>
          <p:nvPr/>
        </p:nvPicPr>
        <p:blipFill rotWithShape="1">
          <a:blip r:embed="rId3">
            <a:alphaModFix/>
          </a:blip>
          <a:srcRect b="0" l="5527" r="6320" t="0"/>
          <a:stretch/>
        </p:blipFill>
        <p:spPr>
          <a:xfrm>
            <a:off x="311700" y="1094375"/>
            <a:ext cx="5763625" cy="3808375"/>
          </a:xfrm>
          <a:prstGeom prst="rect">
            <a:avLst/>
          </a:prstGeom>
          <a:noFill/>
          <a:ln>
            <a:noFill/>
          </a:ln>
        </p:spPr>
      </p:pic>
      <p:sp>
        <p:nvSpPr>
          <p:cNvPr id="645" name="Google Shape;645;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457200" lvl="0" marL="0" marR="0" rtl="0" algn="l">
              <a:lnSpc>
                <a:spcPct val="100000"/>
              </a:lnSpc>
              <a:spcBef>
                <a:spcPts val="0"/>
              </a:spcBef>
              <a:spcAft>
                <a:spcPts val="0"/>
              </a:spcAft>
              <a:buSzPts val="990"/>
              <a:buNone/>
            </a:pPr>
            <a:r>
              <a:rPr b="1" lang="en" sz="2150">
                <a:solidFill>
                  <a:srgbClr val="980000"/>
                </a:solidFill>
                <a:latin typeface="Source Serif Pro"/>
                <a:ea typeface="Source Serif Pro"/>
                <a:cs typeface="Source Serif Pro"/>
                <a:sym typeface="Source Serif Pro"/>
              </a:rPr>
              <a:t>Results: MEER vs. Crank Angl</a:t>
            </a:r>
            <a:r>
              <a:rPr lang="en" sz="2150"/>
              <a:t>e, (R, θ) = (0.8196 m, 108°) </a:t>
            </a:r>
            <a:endParaRPr b="1" sz="2150">
              <a:solidFill>
                <a:srgbClr val="980000"/>
              </a:solidFill>
              <a:latin typeface="Source Serif Pro"/>
              <a:ea typeface="Source Serif Pro"/>
              <a:cs typeface="Source Serif Pro"/>
              <a:sym typeface="Source Serif Pro"/>
            </a:endParaRPr>
          </a:p>
        </p:txBody>
      </p:sp>
      <p:grpSp>
        <p:nvGrpSpPr>
          <p:cNvPr id="646" name="Google Shape;646;p47"/>
          <p:cNvGrpSpPr/>
          <p:nvPr/>
        </p:nvGrpSpPr>
        <p:grpSpPr>
          <a:xfrm>
            <a:off x="263446" y="568593"/>
            <a:ext cx="416649" cy="325597"/>
            <a:chOff x="5626763" y="2013829"/>
            <a:chExt cx="351722" cy="274788"/>
          </a:xfrm>
        </p:grpSpPr>
        <p:sp>
          <p:nvSpPr>
            <p:cNvPr id="647" name="Google Shape;647;p47"/>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48" name="Google Shape;648;p47"/>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49" name="Google Shape;649;p47"/>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50" name="Google Shape;650;p47"/>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51" name="Google Shape;651;p47"/>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52" name="Google Shape;652;p47"/>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53" name="Google Shape;653;p47"/>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54" name="Google Shape;654;p47"/>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55" name="Google Shape;655;p47"/>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56" name="Google Shape;656;p47"/>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cxnSp>
        <p:nvCxnSpPr>
          <p:cNvPr id="657" name="Google Shape;657;p47"/>
          <p:cNvCxnSpPr/>
          <p:nvPr/>
        </p:nvCxnSpPr>
        <p:spPr>
          <a:xfrm rot="10800000">
            <a:off x="3137225" y="2688034"/>
            <a:ext cx="3341400" cy="0"/>
          </a:xfrm>
          <a:prstGeom prst="straightConnector1">
            <a:avLst/>
          </a:prstGeom>
          <a:noFill/>
          <a:ln cap="flat" cmpd="sng" w="38100">
            <a:solidFill>
              <a:srgbClr val="980000"/>
            </a:solidFill>
            <a:prstDash val="solid"/>
            <a:round/>
            <a:headEnd len="med" w="med" type="none"/>
            <a:tailEnd len="med" w="med" type="triangle"/>
          </a:ln>
        </p:spPr>
      </p:cxnSp>
      <p:sp>
        <p:nvSpPr>
          <p:cNvPr id="658" name="Google Shape;658;p47"/>
          <p:cNvSpPr txBox="1"/>
          <p:nvPr/>
        </p:nvSpPr>
        <p:spPr>
          <a:xfrm>
            <a:off x="6375325" y="2340159"/>
            <a:ext cx="2334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erif Pro"/>
                <a:ea typeface="Source Serif Pro"/>
                <a:cs typeface="Source Serif Pro"/>
                <a:sym typeface="Source Serif Pro"/>
              </a:rPr>
              <a:t>Biceps femoris long head peaks at transition to upstroke</a:t>
            </a:r>
            <a:endParaRPr>
              <a:latin typeface="Source Serif Pro"/>
              <a:ea typeface="Source Serif Pro"/>
              <a:cs typeface="Source Serif Pro"/>
              <a:sym typeface="Source Serif Pro"/>
            </a:endParaRPr>
          </a:p>
        </p:txBody>
      </p:sp>
      <p:cxnSp>
        <p:nvCxnSpPr>
          <p:cNvPr id="659" name="Google Shape;659;p47"/>
          <p:cNvCxnSpPr/>
          <p:nvPr/>
        </p:nvCxnSpPr>
        <p:spPr>
          <a:xfrm rot="10800000">
            <a:off x="2517150" y="3246500"/>
            <a:ext cx="3735300" cy="0"/>
          </a:xfrm>
          <a:prstGeom prst="straightConnector1">
            <a:avLst/>
          </a:prstGeom>
          <a:noFill/>
          <a:ln cap="flat" cmpd="sng" w="38100">
            <a:solidFill>
              <a:srgbClr val="980000"/>
            </a:solidFill>
            <a:prstDash val="solid"/>
            <a:round/>
            <a:headEnd len="med" w="med" type="none"/>
            <a:tailEnd len="med" w="med" type="triangle"/>
          </a:ln>
        </p:spPr>
      </p:cxnSp>
      <p:sp>
        <p:nvSpPr>
          <p:cNvPr id="660" name="Google Shape;660;p47"/>
          <p:cNvSpPr txBox="1"/>
          <p:nvPr/>
        </p:nvSpPr>
        <p:spPr>
          <a:xfrm>
            <a:off x="6171451" y="3079328"/>
            <a:ext cx="233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erif Pro"/>
                <a:ea typeface="Source Serif Pro"/>
                <a:cs typeface="Source Serif Pro"/>
                <a:sym typeface="Source Serif Pro"/>
              </a:rPr>
              <a:t>Vastus intermedius peaks in downstroke</a:t>
            </a:r>
            <a:endParaRPr>
              <a:latin typeface="Source Serif Pro"/>
              <a:ea typeface="Source Serif Pro"/>
              <a:cs typeface="Source Serif Pro"/>
              <a:sym typeface="Source Serif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8"/>
          <p:cNvSpPr txBox="1"/>
          <p:nvPr>
            <p:ph type="title"/>
          </p:nvPr>
        </p:nvSpPr>
        <p:spPr>
          <a:xfrm>
            <a:off x="311700" y="445025"/>
            <a:ext cx="7431300" cy="57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SzPts val="990"/>
              <a:buNone/>
            </a:pPr>
            <a:r>
              <a:rPr lang="en" sz="2150"/>
              <a:t>Results: Active Force Capacity (all Saddle Positions)</a:t>
            </a:r>
            <a:endParaRPr sz="2150"/>
          </a:p>
        </p:txBody>
      </p:sp>
      <p:sp>
        <p:nvSpPr>
          <p:cNvPr id="666" name="Google Shape;666;p48"/>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667" name="Google Shape;667;p48"/>
          <p:cNvGrpSpPr/>
          <p:nvPr/>
        </p:nvGrpSpPr>
        <p:grpSpPr>
          <a:xfrm>
            <a:off x="263446" y="568593"/>
            <a:ext cx="416649" cy="325597"/>
            <a:chOff x="5626763" y="2013829"/>
            <a:chExt cx="351722" cy="274788"/>
          </a:xfrm>
        </p:grpSpPr>
        <p:sp>
          <p:nvSpPr>
            <p:cNvPr id="668" name="Google Shape;668;p48"/>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69" name="Google Shape;669;p48"/>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70" name="Google Shape;670;p48"/>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71" name="Google Shape;671;p48"/>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72" name="Google Shape;672;p48"/>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73" name="Google Shape;673;p48"/>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74" name="Google Shape;674;p48"/>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75" name="Google Shape;675;p48"/>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76" name="Google Shape;676;p48"/>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77" name="Google Shape;677;p48"/>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678" name="Google Shape;678;p48"/>
          <p:cNvPicPr preferRelativeResize="0"/>
          <p:nvPr/>
        </p:nvPicPr>
        <p:blipFill>
          <a:blip r:embed="rId3">
            <a:alphaModFix/>
          </a:blip>
          <a:stretch>
            <a:fillRect/>
          </a:stretch>
        </p:blipFill>
        <p:spPr>
          <a:xfrm>
            <a:off x="131325" y="1031700"/>
            <a:ext cx="8570727" cy="3980476"/>
          </a:xfrm>
          <a:prstGeom prst="rect">
            <a:avLst/>
          </a:prstGeom>
          <a:noFill/>
          <a:ln>
            <a:noFill/>
          </a:ln>
        </p:spPr>
      </p:pic>
      <p:sp>
        <p:nvSpPr>
          <p:cNvPr id="679" name="Google Shape;679;p48"/>
          <p:cNvSpPr/>
          <p:nvPr/>
        </p:nvSpPr>
        <p:spPr>
          <a:xfrm>
            <a:off x="4825741" y="948450"/>
            <a:ext cx="2327400" cy="19479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9"/>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pic>
        <p:nvPicPr>
          <p:cNvPr id="685" name="Google Shape;685;p49"/>
          <p:cNvPicPr preferRelativeResize="0"/>
          <p:nvPr/>
        </p:nvPicPr>
        <p:blipFill rotWithShape="1">
          <a:blip r:embed="rId3">
            <a:alphaModFix/>
          </a:blip>
          <a:srcRect b="0" l="4713" r="7682" t="0"/>
          <a:stretch/>
        </p:blipFill>
        <p:spPr>
          <a:xfrm>
            <a:off x="311700" y="1094375"/>
            <a:ext cx="5778249" cy="3786501"/>
          </a:xfrm>
          <a:prstGeom prst="rect">
            <a:avLst/>
          </a:prstGeom>
          <a:noFill/>
          <a:ln>
            <a:noFill/>
          </a:ln>
        </p:spPr>
      </p:pic>
      <p:sp>
        <p:nvSpPr>
          <p:cNvPr id="686" name="Google Shape;686;p4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457200" lvl="0" marL="0" marR="0" rtl="0" algn="l">
              <a:lnSpc>
                <a:spcPct val="100000"/>
              </a:lnSpc>
              <a:spcBef>
                <a:spcPts val="0"/>
              </a:spcBef>
              <a:spcAft>
                <a:spcPts val="0"/>
              </a:spcAft>
              <a:buNone/>
            </a:pPr>
            <a:r>
              <a:rPr b="1" lang="en" sz="2100">
                <a:solidFill>
                  <a:srgbClr val="980000"/>
                </a:solidFill>
                <a:latin typeface="Source Serif Pro"/>
                <a:ea typeface="Source Serif Pro"/>
                <a:cs typeface="Source Serif Pro"/>
                <a:sym typeface="Source Serif Pro"/>
              </a:rPr>
              <a:t>Results: </a:t>
            </a:r>
            <a:r>
              <a:rPr lang="en" sz="2100"/>
              <a:t>Active Force Capacity, (</a:t>
            </a:r>
            <a:r>
              <a:rPr lang="en" sz="2150"/>
              <a:t>R, θ) = (0.8196 m, 108°)</a:t>
            </a:r>
            <a:endParaRPr b="1" sz="2500">
              <a:solidFill>
                <a:srgbClr val="980000"/>
              </a:solidFill>
              <a:latin typeface="Source Serif Pro"/>
              <a:ea typeface="Source Serif Pro"/>
              <a:cs typeface="Source Serif Pro"/>
              <a:sym typeface="Source Serif Pro"/>
            </a:endParaRPr>
          </a:p>
        </p:txBody>
      </p:sp>
      <p:grpSp>
        <p:nvGrpSpPr>
          <p:cNvPr id="687" name="Google Shape;687;p49"/>
          <p:cNvGrpSpPr/>
          <p:nvPr/>
        </p:nvGrpSpPr>
        <p:grpSpPr>
          <a:xfrm>
            <a:off x="263446" y="568593"/>
            <a:ext cx="416649" cy="325597"/>
            <a:chOff x="5626763" y="2013829"/>
            <a:chExt cx="351722" cy="274788"/>
          </a:xfrm>
        </p:grpSpPr>
        <p:sp>
          <p:nvSpPr>
            <p:cNvPr id="688" name="Google Shape;688;p49"/>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89" name="Google Shape;689;p49"/>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0" name="Google Shape;690;p49"/>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1" name="Google Shape;691;p49"/>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2" name="Google Shape;692;p49"/>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3" name="Google Shape;693;p49"/>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4" name="Google Shape;694;p49"/>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5" name="Google Shape;695;p49"/>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6" name="Google Shape;696;p49"/>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7" name="Google Shape;697;p49"/>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cxnSp>
        <p:nvCxnSpPr>
          <p:cNvPr id="698" name="Google Shape;698;p49"/>
          <p:cNvCxnSpPr/>
          <p:nvPr/>
        </p:nvCxnSpPr>
        <p:spPr>
          <a:xfrm rot="10800000">
            <a:off x="4190525" y="2291775"/>
            <a:ext cx="2105700" cy="342000"/>
          </a:xfrm>
          <a:prstGeom prst="straightConnector1">
            <a:avLst/>
          </a:prstGeom>
          <a:noFill/>
          <a:ln cap="flat" cmpd="sng" w="38100">
            <a:solidFill>
              <a:srgbClr val="980000"/>
            </a:solidFill>
            <a:prstDash val="solid"/>
            <a:round/>
            <a:headEnd len="med" w="med" type="none"/>
            <a:tailEnd len="med" w="med" type="triangle"/>
          </a:ln>
        </p:spPr>
      </p:cxnSp>
      <p:sp>
        <p:nvSpPr>
          <p:cNvPr id="699" name="Google Shape;699;p49"/>
          <p:cNvSpPr txBox="1"/>
          <p:nvPr/>
        </p:nvSpPr>
        <p:spPr>
          <a:xfrm>
            <a:off x="6188400" y="2261475"/>
            <a:ext cx="2727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erif Pro"/>
                <a:ea typeface="Source Serif Pro"/>
                <a:cs typeface="Source Serif Pro"/>
                <a:sym typeface="Source Serif Pro"/>
              </a:rPr>
              <a:t>Vastus intermedius force peaks at maximum fiber length</a:t>
            </a:r>
            <a:endParaRPr>
              <a:latin typeface="Source Serif Pro"/>
              <a:ea typeface="Source Serif Pro"/>
              <a:cs typeface="Source Serif Pro"/>
              <a:sym typeface="Source Serif Pro"/>
            </a:endParaRPr>
          </a:p>
        </p:txBody>
      </p:sp>
      <p:cxnSp>
        <p:nvCxnSpPr>
          <p:cNvPr id="700" name="Google Shape;700;p49"/>
          <p:cNvCxnSpPr/>
          <p:nvPr/>
        </p:nvCxnSpPr>
        <p:spPr>
          <a:xfrm flipH="1">
            <a:off x="5254300" y="1590475"/>
            <a:ext cx="1268100" cy="350400"/>
          </a:xfrm>
          <a:prstGeom prst="straightConnector1">
            <a:avLst/>
          </a:prstGeom>
          <a:noFill/>
          <a:ln cap="flat" cmpd="sng" w="38100">
            <a:solidFill>
              <a:srgbClr val="980000"/>
            </a:solidFill>
            <a:prstDash val="solid"/>
            <a:round/>
            <a:headEnd len="med" w="med" type="none"/>
            <a:tailEnd len="med" w="med" type="triangle"/>
          </a:ln>
        </p:spPr>
      </p:cxnSp>
      <p:sp>
        <p:nvSpPr>
          <p:cNvPr id="701" name="Google Shape;701;p49"/>
          <p:cNvSpPr txBox="1"/>
          <p:nvPr/>
        </p:nvSpPr>
        <p:spPr>
          <a:xfrm>
            <a:off x="6379400" y="1223950"/>
            <a:ext cx="2632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erif Pro"/>
                <a:ea typeface="Source Serif Pro"/>
                <a:cs typeface="Source Serif Pro"/>
                <a:sym typeface="Source Serif Pro"/>
              </a:rPr>
              <a:t>Biceps femoris long head force peaks at maximum eccentric contraction</a:t>
            </a:r>
            <a:endParaRPr>
              <a:latin typeface="Source Serif Pro"/>
              <a:ea typeface="Source Serif Pro"/>
              <a:cs typeface="Source Serif Pro"/>
              <a:sym typeface="Source Serif Pro"/>
            </a:endParaRPr>
          </a:p>
        </p:txBody>
      </p:sp>
      <p:cxnSp>
        <p:nvCxnSpPr>
          <p:cNvPr id="702" name="Google Shape;702;p49"/>
          <p:cNvCxnSpPr/>
          <p:nvPr/>
        </p:nvCxnSpPr>
        <p:spPr>
          <a:xfrm rot="10800000">
            <a:off x="3845125" y="3383875"/>
            <a:ext cx="2487600" cy="446400"/>
          </a:xfrm>
          <a:prstGeom prst="straightConnector1">
            <a:avLst/>
          </a:prstGeom>
          <a:noFill/>
          <a:ln cap="flat" cmpd="sng" w="38100">
            <a:solidFill>
              <a:srgbClr val="980000"/>
            </a:solidFill>
            <a:prstDash val="solid"/>
            <a:round/>
            <a:headEnd len="med" w="med" type="none"/>
            <a:tailEnd len="med" w="med" type="triangle"/>
          </a:ln>
        </p:spPr>
      </p:cxnSp>
      <p:sp>
        <p:nvSpPr>
          <p:cNvPr id="703" name="Google Shape;703;p49"/>
          <p:cNvSpPr txBox="1"/>
          <p:nvPr/>
        </p:nvSpPr>
        <p:spPr>
          <a:xfrm>
            <a:off x="6223825" y="3452000"/>
            <a:ext cx="272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erif Pro"/>
                <a:ea typeface="Source Serif Pro"/>
                <a:cs typeface="Source Serif Pro"/>
                <a:sym typeface="Source Serif Pro"/>
              </a:rPr>
              <a:t>Biceps femoris short head force decreases due to decreasing muscle fiber length</a:t>
            </a:r>
            <a:endParaRPr>
              <a:latin typeface="Source Serif Pro"/>
              <a:ea typeface="Source Serif Pro"/>
              <a:cs typeface="Source Serif Pro"/>
              <a:sym typeface="Source Serif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sz="2150"/>
              <a:t>Results: Active Force Capacity for Vastii at R = 0.8196 m</a:t>
            </a:r>
            <a:endParaRPr sz="2150"/>
          </a:p>
        </p:txBody>
      </p:sp>
      <p:sp>
        <p:nvSpPr>
          <p:cNvPr id="709" name="Google Shape;709;p50"/>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710" name="Google Shape;710;p50"/>
          <p:cNvGrpSpPr/>
          <p:nvPr/>
        </p:nvGrpSpPr>
        <p:grpSpPr>
          <a:xfrm>
            <a:off x="263446" y="568593"/>
            <a:ext cx="416649" cy="325597"/>
            <a:chOff x="5626763" y="2013829"/>
            <a:chExt cx="351722" cy="274788"/>
          </a:xfrm>
        </p:grpSpPr>
        <p:sp>
          <p:nvSpPr>
            <p:cNvPr id="711" name="Google Shape;711;p50"/>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2" name="Google Shape;712;p50"/>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3" name="Google Shape;713;p50"/>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4" name="Google Shape;714;p50"/>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5" name="Google Shape;715;p50"/>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6" name="Google Shape;716;p50"/>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7" name="Google Shape;717;p50"/>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8" name="Google Shape;718;p50"/>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9" name="Google Shape;719;p50"/>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20" name="Google Shape;720;p50"/>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721" name="Google Shape;721;p50"/>
          <p:cNvSpPr txBox="1"/>
          <p:nvPr/>
        </p:nvSpPr>
        <p:spPr>
          <a:xfrm>
            <a:off x="6375350" y="2055900"/>
            <a:ext cx="2316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erif Pro"/>
                <a:ea typeface="Source Serif Pro"/>
                <a:cs typeface="Source Serif Pro"/>
                <a:sym typeface="Source Serif Pro"/>
              </a:rPr>
              <a:t>Saddle position at </a:t>
            </a:r>
            <a:r>
              <a:rPr b="1" lang="en">
                <a:solidFill>
                  <a:srgbClr val="CC0000"/>
                </a:solidFill>
                <a:latin typeface="Calibri"/>
                <a:ea typeface="Calibri"/>
                <a:cs typeface="Calibri"/>
                <a:sym typeface="Calibri"/>
              </a:rPr>
              <a:t>θ</a:t>
            </a:r>
            <a:r>
              <a:rPr b="1" lang="en">
                <a:solidFill>
                  <a:srgbClr val="CC0000"/>
                </a:solidFill>
                <a:latin typeface="Source Serif Pro"/>
                <a:ea typeface="Source Serif Pro"/>
                <a:cs typeface="Source Serif Pro"/>
                <a:sym typeface="Source Serif Pro"/>
              </a:rPr>
              <a:t> = 102°</a:t>
            </a:r>
            <a:r>
              <a:rPr lang="en">
                <a:latin typeface="Source Serif Pro"/>
                <a:ea typeface="Source Serif Pro"/>
                <a:cs typeface="Source Serif Pro"/>
                <a:sym typeface="Source Serif Pro"/>
              </a:rPr>
              <a:t> has smallest active force capacity</a:t>
            </a:r>
            <a:endParaRPr>
              <a:latin typeface="Source Serif Pro"/>
              <a:ea typeface="Source Serif Pro"/>
              <a:cs typeface="Source Serif Pro"/>
              <a:sym typeface="Source Serif Pro"/>
            </a:endParaRPr>
          </a:p>
        </p:txBody>
      </p:sp>
      <p:pic>
        <p:nvPicPr>
          <p:cNvPr id="722" name="Google Shape;722;p50"/>
          <p:cNvPicPr preferRelativeResize="0"/>
          <p:nvPr/>
        </p:nvPicPr>
        <p:blipFill>
          <a:blip r:embed="rId3">
            <a:alphaModFix/>
          </a:blip>
          <a:stretch>
            <a:fillRect/>
          </a:stretch>
        </p:blipFill>
        <p:spPr>
          <a:xfrm>
            <a:off x="796850" y="1017725"/>
            <a:ext cx="5432475" cy="3951450"/>
          </a:xfrm>
          <a:prstGeom prst="rect">
            <a:avLst/>
          </a:prstGeom>
          <a:noFill/>
          <a:ln>
            <a:noFill/>
          </a:ln>
        </p:spPr>
      </p:pic>
      <p:cxnSp>
        <p:nvCxnSpPr>
          <p:cNvPr id="723" name="Google Shape;723;p50"/>
          <p:cNvCxnSpPr/>
          <p:nvPr/>
        </p:nvCxnSpPr>
        <p:spPr>
          <a:xfrm rot="10800000">
            <a:off x="4072250" y="2497900"/>
            <a:ext cx="2356500" cy="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51"/>
          <p:cNvPicPr preferRelativeResize="0"/>
          <p:nvPr/>
        </p:nvPicPr>
        <p:blipFill>
          <a:blip r:embed="rId3">
            <a:alphaModFix/>
          </a:blip>
          <a:stretch>
            <a:fillRect/>
          </a:stretch>
        </p:blipFill>
        <p:spPr>
          <a:xfrm>
            <a:off x="609600" y="945437"/>
            <a:ext cx="5916549" cy="4014624"/>
          </a:xfrm>
          <a:prstGeom prst="rect">
            <a:avLst/>
          </a:prstGeom>
          <a:noFill/>
          <a:ln>
            <a:noFill/>
          </a:ln>
        </p:spPr>
      </p:pic>
      <p:sp>
        <p:nvSpPr>
          <p:cNvPr id="729" name="Google Shape;729;p5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457200" lvl="0" marL="0" rtl="0" algn="l">
              <a:spcBef>
                <a:spcPts val="0"/>
              </a:spcBef>
              <a:spcAft>
                <a:spcPts val="0"/>
              </a:spcAft>
              <a:buNone/>
            </a:pPr>
            <a:r>
              <a:rPr lang="en" sz="2150"/>
              <a:t>Results: MEER for Vastii at R = 0.8196 m</a:t>
            </a:r>
            <a:endParaRPr sz="2150"/>
          </a:p>
        </p:txBody>
      </p:sp>
      <p:grpSp>
        <p:nvGrpSpPr>
          <p:cNvPr id="730" name="Google Shape;730;p51"/>
          <p:cNvGrpSpPr/>
          <p:nvPr/>
        </p:nvGrpSpPr>
        <p:grpSpPr>
          <a:xfrm>
            <a:off x="263446" y="568593"/>
            <a:ext cx="416649" cy="325597"/>
            <a:chOff x="5626763" y="2013829"/>
            <a:chExt cx="351722" cy="274788"/>
          </a:xfrm>
        </p:grpSpPr>
        <p:sp>
          <p:nvSpPr>
            <p:cNvPr id="731" name="Google Shape;731;p51"/>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2" name="Google Shape;732;p51"/>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3" name="Google Shape;733;p51"/>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4" name="Google Shape;734;p51"/>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5" name="Google Shape;735;p51"/>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6" name="Google Shape;736;p51"/>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7" name="Google Shape;737;p51"/>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8" name="Google Shape;738;p51"/>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9" name="Google Shape;739;p51"/>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40" name="Google Shape;740;p51"/>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741" name="Google Shape;741;p51"/>
          <p:cNvSpPr txBox="1"/>
          <p:nvPr/>
        </p:nvSpPr>
        <p:spPr>
          <a:xfrm>
            <a:off x="6073375" y="2044525"/>
            <a:ext cx="2541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erif Pro"/>
                <a:ea typeface="Source Serif Pro"/>
                <a:cs typeface="Source Serif Pro"/>
                <a:sym typeface="Source Serif Pro"/>
              </a:rPr>
              <a:t>Full-cycle average MEER is highest at </a:t>
            </a:r>
            <a:r>
              <a:rPr b="1" lang="en">
                <a:solidFill>
                  <a:srgbClr val="CC0000"/>
                </a:solidFill>
                <a:latin typeface="Calibri"/>
                <a:ea typeface="Calibri"/>
                <a:cs typeface="Calibri"/>
                <a:sym typeface="Calibri"/>
              </a:rPr>
              <a:t>θ</a:t>
            </a:r>
            <a:r>
              <a:rPr b="1" lang="en">
                <a:solidFill>
                  <a:srgbClr val="CC0000"/>
                </a:solidFill>
                <a:latin typeface="Source Serif Pro"/>
                <a:ea typeface="Source Serif Pro"/>
                <a:cs typeface="Source Serif Pro"/>
                <a:sym typeface="Source Serif Pro"/>
              </a:rPr>
              <a:t> = 102°</a:t>
            </a:r>
            <a:endParaRPr>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Moving Forward</a:t>
            </a:r>
            <a:endParaRPr/>
          </a:p>
        </p:txBody>
      </p:sp>
      <p:sp>
        <p:nvSpPr>
          <p:cNvPr id="747" name="Google Shape;747;p52"/>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748" name="Google Shape;748;p52"/>
          <p:cNvGrpSpPr/>
          <p:nvPr/>
        </p:nvGrpSpPr>
        <p:grpSpPr>
          <a:xfrm>
            <a:off x="337148" y="555367"/>
            <a:ext cx="269261" cy="352050"/>
            <a:chOff x="1367060" y="2422129"/>
            <a:chExt cx="269261" cy="352050"/>
          </a:xfrm>
        </p:grpSpPr>
        <p:sp>
          <p:nvSpPr>
            <p:cNvPr id="749" name="Google Shape;749;p52"/>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2"/>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2"/>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2"/>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2"/>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3" name="Google Shape;763;p52"/>
          <p:cNvPicPr preferRelativeResize="0"/>
          <p:nvPr/>
        </p:nvPicPr>
        <p:blipFill rotWithShape="1">
          <a:blip r:embed="rId3">
            <a:alphaModFix/>
          </a:blip>
          <a:srcRect b="31575" l="14535" r="15105" t="28424"/>
          <a:stretch/>
        </p:blipFill>
        <p:spPr>
          <a:xfrm flipH="1">
            <a:off x="5611125" y="2337938"/>
            <a:ext cx="748100" cy="458021"/>
          </a:xfrm>
          <a:prstGeom prst="rect">
            <a:avLst/>
          </a:prstGeom>
          <a:noFill/>
          <a:ln>
            <a:noFill/>
          </a:ln>
        </p:spPr>
      </p:pic>
      <p:pic>
        <p:nvPicPr>
          <p:cNvPr id="764" name="Google Shape;764;p52"/>
          <p:cNvPicPr preferRelativeResize="0"/>
          <p:nvPr/>
        </p:nvPicPr>
        <p:blipFill rotWithShape="1">
          <a:blip r:embed="rId4">
            <a:alphaModFix/>
          </a:blip>
          <a:srcRect b="20217" l="0" r="0" t="0"/>
          <a:stretch/>
        </p:blipFill>
        <p:spPr>
          <a:xfrm flipH="1">
            <a:off x="6210724" y="2092200"/>
            <a:ext cx="1281175" cy="95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idx="1" type="body"/>
          </p:nvPr>
        </p:nvSpPr>
        <p:spPr>
          <a:xfrm>
            <a:off x="51150" y="1126350"/>
            <a:ext cx="9041700" cy="28908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sz="3000">
                <a:solidFill>
                  <a:srgbClr val="980000"/>
                </a:solidFill>
              </a:rPr>
              <a:t>Cycling Efficiency is...</a:t>
            </a:r>
            <a:endParaRPr b="1" sz="3000">
              <a:solidFill>
                <a:srgbClr val="980000"/>
              </a:solidFill>
            </a:endParaRPr>
          </a:p>
          <a:p>
            <a:pPr indent="0" lvl="0" marL="0" rtl="0" algn="l">
              <a:lnSpc>
                <a:spcPct val="115000"/>
              </a:lnSpc>
              <a:spcBef>
                <a:spcPts val="1200"/>
              </a:spcBef>
              <a:spcAft>
                <a:spcPts val="1200"/>
              </a:spcAft>
              <a:buNone/>
            </a:pPr>
            <a:r>
              <a:t/>
            </a:r>
            <a:endParaRPr b="1" sz="3000">
              <a:solidFill>
                <a:srgbClr val="98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Moving Forward: </a:t>
            </a:r>
            <a:r>
              <a:rPr lang="en"/>
              <a:t>Adding Model Complexity</a:t>
            </a:r>
            <a:endParaRPr/>
          </a:p>
        </p:txBody>
      </p:sp>
      <p:grpSp>
        <p:nvGrpSpPr>
          <p:cNvPr id="770" name="Google Shape;770;p53"/>
          <p:cNvGrpSpPr/>
          <p:nvPr/>
        </p:nvGrpSpPr>
        <p:grpSpPr>
          <a:xfrm>
            <a:off x="337148" y="555367"/>
            <a:ext cx="269261" cy="352050"/>
            <a:chOff x="1367060" y="2422129"/>
            <a:chExt cx="269261" cy="352050"/>
          </a:xfrm>
        </p:grpSpPr>
        <p:sp>
          <p:nvSpPr>
            <p:cNvPr id="771" name="Google Shape;771;p53"/>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3"/>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3"/>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3"/>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53"/>
          <p:cNvSpPr txBox="1"/>
          <p:nvPr/>
        </p:nvSpPr>
        <p:spPr>
          <a:xfrm>
            <a:off x="4770475" y="1081050"/>
            <a:ext cx="37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latin typeface="Source Serif Pro"/>
                <a:ea typeface="Source Serif Pro"/>
                <a:cs typeface="Source Serif Pro"/>
                <a:sym typeface="Source Serif Pro"/>
              </a:rPr>
              <a:t>Adding Gastrocnemius &amp; Tibialis Anterior</a:t>
            </a:r>
            <a:endParaRPr i="1">
              <a:solidFill>
                <a:srgbClr val="666666"/>
              </a:solidFill>
              <a:latin typeface="Source Serif Pro"/>
              <a:ea typeface="Source Serif Pro"/>
              <a:cs typeface="Source Serif Pro"/>
              <a:sym typeface="Source Serif Pro"/>
            </a:endParaRPr>
          </a:p>
        </p:txBody>
      </p:sp>
      <p:grpSp>
        <p:nvGrpSpPr>
          <p:cNvPr id="786" name="Google Shape;786;p53"/>
          <p:cNvGrpSpPr/>
          <p:nvPr/>
        </p:nvGrpSpPr>
        <p:grpSpPr>
          <a:xfrm>
            <a:off x="635875" y="1461975"/>
            <a:ext cx="3730800" cy="3339600"/>
            <a:chOff x="483475" y="1461975"/>
            <a:chExt cx="3730800" cy="3339600"/>
          </a:xfrm>
        </p:grpSpPr>
        <p:sp>
          <p:nvSpPr>
            <p:cNvPr id="787" name="Google Shape;787;p53"/>
            <p:cNvSpPr/>
            <p:nvPr/>
          </p:nvSpPr>
          <p:spPr>
            <a:xfrm>
              <a:off x="483475" y="1461975"/>
              <a:ext cx="3730800" cy="33396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p53"/>
            <p:cNvPicPr preferRelativeResize="0"/>
            <p:nvPr/>
          </p:nvPicPr>
          <p:blipFill rotWithShape="1">
            <a:blip r:embed="rId3">
              <a:alphaModFix/>
            </a:blip>
            <a:srcRect b="0" l="2874" r="0" t="0"/>
            <a:stretch/>
          </p:blipFill>
          <p:spPr>
            <a:xfrm>
              <a:off x="510087" y="1654875"/>
              <a:ext cx="3677575" cy="1728225"/>
            </a:xfrm>
            <a:prstGeom prst="rect">
              <a:avLst/>
            </a:prstGeom>
            <a:noFill/>
            <a:ln>
              <a:noFill/>
            </a:ln>
          </p:spPr>
        </p:pic>
        <p:sp>
          <p:nvSpPr>
            <p:cNvPr id="789" name="Google Shape;789;p53"/>
            <p:cNvSpPr txBox="1"/>
            <p:nvPr/>
          </p:nvSpPr>
          <p:spPr>
            <a:xfrm>
              <a:off x="850975" y="3806588"/>
              <a:ext cx="299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Source Serif Pro"/>
                  <a:ea typeface="Source Serif Pro"/>
                  <a:cs typeface="Source Serif Pro"/>
                  <a:sym typeface="Source Serif Pro"/>
                </a:rPr>
                <a:t>Schematic of brake/resistive torque in relation to crank and sprocket dimensions </a:t>
              </a:r>
              <a:r>
                <a:rPr i="1" lang="en" sz="1200">
                  <a:solidFill>
                    <a:schemeClr val="dk1"/>
                  </a:solidFill>
                  <a:latin typeface="Source Serif Pro"/>
                  <a:ea typeface="Source Serif Pro"/>
                  <a:cs typeface="Source Serif Pro"/>
                  <a:sym typeface="Source Serif Pro"/>
                </a:rPr>
                <a:t>(Quintana-Duque 2015)</a:t>
              </a:r>
              <a:endParaRPr i="1" sz="1200">
                <a:solidFill>
                  <a:schemeClr val="dk1"/>
                </a:solidFill>
                <a:latin typeface="Source Serif Pro"/>
                <a:ea typeface="Source Serif Pro"/>
                <a:cs typeface="Source Serif Pro"/>
                <a:sym typeface="Source Serif Pro"/>
              </a:endParaRPr>
            </a:p>
          </p:txBody>
        </p:sp>
      </p:grpSp>
      <p:sp>
        <p:nvSpPr>
          <p:cNvPr id="790" name="Google Shape;790;p53"/>
          <p:cNvSpPr txBox="1"/>
          <p:nvPr/>
        </p:nvSpPr>
        <p:spPr>
          <a:xfrm>
            <a:off x="635875" y="1081050"/>
            <a:ext cx="373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latin typeface="Source Serif Pro"/>
                <a:ea typeface="Source Serif Pro"/>
                <a:cs typeface="Source Serif Pro"/>
                <a:sym typeface="Source Serif Pro"/>
              </a:rPr>
              <a:t>Incorporating Resistance Torque</a:t>
            </a:r>
            <a:endParaRPr i="1">
              <a:solidFill>
                <a:srgbClr val="666666"/>
              </a:solidFill>
              <a:latin typeface="Source Serif Pro"/>
              <a:ea typeface="Source Serif Pro"/>
              <a:cs typeface="Source Serif Pro"/>
              <a:sym typeface="Source Serif Pro"/>
            </a:endParaRPr>
          </a:p>
        </p:txBody>
      </p:sp>
      <p:pic>
        <p:nvPicPr>
          <p:cNvPr id="791" name="Google Shape;791;p53"/>
          <p:cNvPicPr preferRelativeResize="0"/>
          <p:nvPr/>
        </p:nvPicPr>
        <p:blipFill>
          <a:blip r:embed="rId4">
            <a:alphaModFix/>
          </a:blip>
          <a:stretch>
            <a:fillRect/>
          </a:stretch>
        </p:blipFill>
        <p:spPr>
          <a:xfrm>
            <a:off x="4770475" y="1457367"/>
            <a:ext cx="3730799" cy="3343184"/>
          </a:xfrm>
          <a:prstGeom prst="rect">
            <a:avLst/>
          </a:prstGeom>
          <a:noFill/>
          <a:ln cap="flat" cmpd="sng" w="19050">
            <a:solidFill>
              <a:srgbClr val="980000"/>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Moving Forward: </a:t>
            </a:r>
            <a:r>
              <a:rPr lang="en"/>
              <a:t>Two-Legged Model</a:t>
            </a:r>
            <a:endParaRPr/>
          </a:p>
        </p:txBody>
      </p:sp>
      <p:grpSp>
        <p:nvGrpSpPr>
          <p:cNvPr id="797" name="Google Shape;797;p54"/>
          <p:cNvGrpSpPr/>
          <p:nvPr/>
        </p:nvGrpSpPr>
        <p:grpSpPr>
          <a:xfrm>
            <a:off x="337148" y="555367"/>
            <a:ext cx="269261" cy="352050"/>
            <a:chOff x="1367060" y="2422129"/>
            <a:chExt cx="269261" cy="352050"/>
          </a:xfrm>
        </p:grpSpPr>
        <p:sp>
          <p:nvSpPr>
            <p:cNvPr id="798" name="Google Shape;798;p54"/>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2" name="Google Shape;812;p54"/>
          <p:cNvPicPr preferRelativeResize="0"/>
          <p:nvPr/>
        </p:nvPicPr>
        <p:blipFill>
          <a:blip r:embed="rId3">
            <a:alphaModFix/>
          </a:blip>
          <a:stretch>
            <a:fillRect/>
          </a:stretch>
        </p:blipFill>
        <p:spPr>
          <a:xfrm>
            <a:off x="743825" y="1155524"/>
            <a:ext cx="3740156" cy="1831400"/>
          </a:xfrm>
          <a:prstGeom prst="rect">
            <a:avLst/>
          </a:prstGeom>
          <a:noFill/>
          <a:ln>
            <a:noFill/>
          </a:ln>
        </p:spPr>
      </p:pic>
      <p:pic>
        <p:nvPicPr>
          <p:cNvPr id="813" name="Google Shape;813;p54"/>
          <p:cNvPicPr preferRelativeResize="0"/>
          <p:nvPr/>
        </p:nvPicPr>
        <p:blipFill>
          <a:blip r:embed="rId4">
            <a:alphaModFix/>
          </a:blip>
          <a:stretch>
            <a:fillRect/>
          </a:stretch>
        </p:blipFill>
        <p:spPr>
          <a:xfrm>
            <a:off x="4636400" y="1155525"/>
            <a:ext cx="3751974" cy="1837173"/>
          </a:xfrm>
          <a:prstGeom prst="rect">
            <a:avLst/>
          </a:prstGeom>
          <a:noFill/>
          <a:ln>
            <a:noFill/>
          </a:ln>
        </p:spPr>
      </p:pic>
      <p:pic>
        <p:nvPicPr>
          <p:cNvPr id="814" name="Google Shape;814;p54"/>
          <p:cNvPicPr preferRelativeResize="0"/>
          <p:nvPr/>
        </p:nvPicPr>
        <p:blipFill>
          <a:blip r:embed="rId5">
            <a:alphaModFix/>
          </a:blip>
          <a:stretch>
            <a:fillRect/>
          </a:stretch>
        </p:blipFill>
        <p:spPr>
          <a:xfrm>
            <a:off x="743825" y="3145110"/>
            <a:ext cx="3740150" cy="1831390"/>
          </a:xfrm>
          <a:prstGeom prst="rect">
            <a:avLst/>
          </a:prstGeom>
          <a:noFill/>
          <a:ln>
            <a:noFill/>
          </a:ln>
        </p:spPr>
      </p:pic>
      <p:pic>
        <p:nvPicPr>
          <p:cNvPr id="815" name="Google Shape;815;p54"/>
          <p:cNvPicPr preferRelativeResize="0"/>
          <p:nvPr/>
        </p:nvPicPr>
        <p:blipFill>
          <a:blip r:embed="rId6">
            <a:alphaModFix/>
          </a:blip>
          <a:stretch>
            <a:fillRect/>
          </a:stretch>
        </p:blipFill>
        <p:spPr>
          <a:xfrm>
            <a:off x="4642312" y="3130491"/>
            <a:ext cx="3740150" cy="18442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Moving Forward: </a:t>
            </a:r>
            <a:r>
              <a:rPr lang="en"/>
              <a:t>Two-Legged Model</a:t>
            </a:r>
            <a:endParaRPr/>
          </a:p>
        </p:txBody>
      </p:sp>
      <p:grpSp>
        <p:nvGrpSpPr>
          <p:cNvPr id="821" name="Google Shape;821;p55"/>
          <p:cNvGrpSpPr/>
          <p:nvPr/>
        </p:nvGrpSpPr>
        <p:grpSpPr>
          <a:xfrm>
            <a:off x="337148" y="555367"/>
            <a:ext cx="269261" cy="352050"/>
            <a:chOff x="1367060" y="2422129"/>
            <a:chExt cx="269261" cy="352050"/>
          </a:xfrm>
        </p:grpSpPr>
        <p:sp>
          <p:nvSpPr>
            <p:cNvPr id="822" name="Google Shape;822;p55"/>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5"/>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5"/>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5"/>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5"/>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55"/>
          <p:cNvSpPr txBox="1"/>
          <p:nvPr/>
        </p:nvSpPr>
        <p:spPr>
          <a:xfrm>
            <a:off x="860113" y="4613875"/>
            <a:ext cx="742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Completed SFK Run of Two-Legged Model for Specialized to Leverage in Future Analysis</a:t>
            </a:r>
            <a:endParaRPr b="1">
              <a:solidFill>
                <a:srgbClr val="980000"/>
              </a:solidFill>
              <a:latin typeface="Source Serif Pro"/>
              <a:ea typeface="Source Serif Pro"/>
              <a:cs typeface="Source Serif Pro"/>
              <a:sym typeface="Source Serif Pro"/>
            </a:endParaRPr>
          </a:p>
        </p:txBody>
      </p:sp>
      <p:pic>
        <p:nvPicPr>
          <p:cNvPr id="837" name="Google Shape;837;p55"/>
          <p:cNvPicPr preferRelativeResize="0"/>
          <p:nvPr/>
        </p:nvPicPr>
        <p:blipFill>
          <a:blip r:embed="rId3">
            <a:alphaModFix/>
          </a:blip>
          <a:stretch>
            <a:fillRect/>
          </a:stretch>
        </p:blipFill>
        <p:spPr>
          <a:xfrm>
            <a:off x="1095077" y="1184873"/>
            <a:ext cx="6953898" cy="3429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843" name="Google Shape;843;p56"/>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844" name="Google Shape;844;p56"/>
          <p:cNvGrpSpPr/>
          <p:nvPr/>
        </p:nvGrpSpPr>
        <p:grpSpPr>
          <a:xfrm>
            <a:off x="311705" y="553650"/>
            <a:ext cx="332012" cy="355454"/>
            <a:chOff x="7055134" y="2919170"/>
            <a:chExt cx="290321" cy="310820"/>
          </a:xfrm>
        </p:grpSpPr>
        <p:sp>
          <p:nvSpPr>
            <p:cNvPr id="845" name="Google Shape;845;p56"/>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46" name="Google Shape;846;p56"/>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47" name="Google Shape;847;p56"/>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48" name="Google Shape;848;p56"/>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49" name="Google Shape;849;p56"/>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0" name="Google Shape;850;p56"/>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1" name="Google Shape;851;p56"/>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2" name="Google Shape;852;p56"/>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3" name="Google Shape;853;p56"/>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4" name="Google Shape;854;p56"/>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5" name="Google Shape;855;p56"/>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6" name="Google Shape;856;p56"/>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7" name="Google Shape;857;p56"/>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8" name="Google Shape;858;p56"/>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Conclusions</a:t>
            </a:r>
            <a:endParaRPr/>
          </a:p>
        </p:txBody>
      </p:sp>
      <p:sp>
        <p:nvSpPr>
          <p:cNvPr id="864" name="Google Shape;864;p57"/>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grpSp>
        <p:nvGrpSpPr>
          <p:cNvPr id="865" name="Google Shape;865;p57"/>
          <p:cNvGrpSpPr/>
          <p:nvPr/>
        </p:nvGrpSpPr>
        <p:grpSpPr>
          <a:xfrm>
            <a:off x="311705" y="553650"/>
            <a:ext cx="332012" cy="355454"/>
            <a:chOff x="7055134" y="2919170"/>
            <a:chExt cx="290321" cy="310820"/>
          </a:xfrm>
        </p:grpSpPr>
        <p:sp>
          <p:nvSpPr>
            <p:cNvPr id="866" name="Google Shape;866;p57"/>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67" name="Google Shape;867;p57"/>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68" name="Google Shape;868;p57"/>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69" name="Google Shape;869;p57"/>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0" name="Google Shape;870;p57"/>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1" name="Google Shape;871;p57"/>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2" name="Google Shape;872;p57"/>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3" name="Google Shape;873;p57"/>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4" name="Google Shape;874;p57"/>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5" name="Google Shape;875;p57"/>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6" name="Google Shape;876;p57"/>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7" name="Google Shape;877;p57"/>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8" name="Google Shape;878;p57"/>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9" name="Google Shape;879;p57"/>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880" name="Google Shape;880;p57"/>
          <p:cNvSpPr txBox="1"/>
          <p:nvPr>
            <p:ph idx="1" type="body"/>
          </p:nvPr>
        </p:nvSpPr>
        <p:spPr>
          <a:xfrm>
            <a:off x="311700" y="1152475"/>
            <a:ext cx="8520600" cy="393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solidFill>
                  <a:srgbClr val="980000"/>
                </a:solidFill>
              </a:rPr>
              <a:t>D</a:t>
            </a:r>
            <a:r>
              <a:rPr b="1" lang="en">
                <a:solidFill>
                  <a:srgbClr val="980000"/>
                </a:solidFill>
              </a:rPr>
              <a:t>eveloped a computational workflow</a:t>
            </a:r>
            <a:r>
              <a:rPr lang="en"/>
              <a:t> to relate cyclist MEER to saddle position</a:t>
            </a:r>
            <a:endParaRPr>
              <a:solidFill>
                <a:schemeClr val="dk1"/>
              </a:solidFill>
            </a:endParaRPr>
          </a:p>
          <a:p>
            <a:pPr indent="-342900" lvl="0" marL="457200" rtl="0" algn="l">
              <a:spcBef>
                <a:spcPts val="1000"/>
              </a:spcBef>
              <a:spcAft>
                <a:spcPts val="0"/>
              </a:spcAft>
              <a:buSzPts val="1800"/>
              <a:buChar char="●"/>
            </a:pPr>
            <a:r>
              <a:rPr b="1" lang="en">
                <a:solidFill>
                  <a:srgbClr val="980000"/>
                </a:solidFill>
              </a:rPr>
              <a:t>Validated this workflow</a:t>
            </a:r>
            <a:r>
              <a:rPr b="1" lang="en">
                <a:solidFill>
                  <a:schemeClr val="dk1"/>
                </a:solidFill>
              </a:rPr>
              <a:t> </a:t>
            </a:r>
            <a:r>
              <a:rPr lang="en">
                <a:solidFill>
                  <a:schemeClr val="dk1"/>
                </a:solidFill>
              </a:rPr>
              <a:t>by </a:t>
            </a:r>
            <a:r>
              <a:rPr lang="en">
                <a:solidFill>
                  <a:schemeClr val="dk1"/>
                </a:solidFill>
              </a:rPr>
              <a:t>obtaining</a:t>
            </a:r>
            <a:r>
              <a:rPr lang="en">
                <a:solidFill>
                  <a:schemeClr val="dk1"/>
                </a:solidFill>
              </a:rPr>
              <a:t> and analyzing </a:t>
            </a:r>
            <a:r>
              <a:rPr lang="en">
                <a:solidFill>
                  <a:schemeClr val="dk1"/>
                </a:solidFill>
              </a:rPr>
              <a:t>the results for a set of saddle positions</a:t>
            </a:r>
            <a:endParaRPr>
              <a:solidFill>
                <a:schemeClr val="dk1"/>
              </a:solidFill>
            </a:endParaRPr>
          </a:p>
          <a:p>
            <a:pPr indent="-317500" lvl="1" marL="914400" rtl="0" algn="l">
              <a:spcBef>
                <a:spcPts val="0"/>
              </a:spcBef>
              <a:spcAft>
                <a:spcPts val="0"/>
              </a:spcAft>
              <a:buClr>
                <a:srgbClr val="000000"/>
              </a:buClr>
              <a:buSzPts val="1400"/>
              <a:buChar char="○"/>
            </a:pPr>
            <a:r>
              <a:rPr lang="en"/>
              <a:t>MEER analysis showed minimum MEER @ (R,θ) = (0.8396 m, 108</a:t>
            </a:r>
            <a:r>
              <a:rPr lang="en">
                <a:highlight>
                  <a:srgbClr val="FFFFFF"/>
                </a:highlight>
                <a:latin typeface="Roboto"/>
                <a:ea typeface="Roboto"/>
                <a:cs typeface="Roboto"/>
                <a:sym typeface="Roboto"/>
              </a:rPr>
              <a:t>°</a:t>
            </a:r>
            <a:r>
              <a:rPr lang="en"/>
              <a:t>)</a:t>
            </a:r>
            <a:endParaRPr/>
          </a:p>
          <a:p>
            <a:pPr indent="-317500" lvl="1" marL="914400" rtl="0" algn="l">
              <a:spcBef>
                <a:spcPts val="0"/>
              </a:spcBef>
              <a:spcAft>
                <a:spcPts val="0"/>
              </a:spcAft>
              <a:buClr>
                <a:srgbClr val="000000"/>
              </a:buClr>
              <a:buSzPts val="1400"/>
              <a:buChar char="○"/>
            </a:pPr>
            <a:r>
              <a:rPr lang="en"/>
              <a:t>MEER analysis results were validated by biomechanics muscle states analysis</a:t>
            </a:r>
            <a:endParaRPr/>
          </a:p>
          <a:p>
            <a:pPr indent="-342900" lvl="0" marL="457200" rtl="0" algn="l">
              <a:spcBef>
                <a:spcPts val="1000"/>
              </a:spcBef>
              <a:spcAft>
                <a:spcPts val="0"/>
              </a:spcAft>
              <a:buSzPts val="1800"/>
              <a:buChar char="●"/>
            </a:pPr>
            <a:r>
              <a:rPr lang="en"/>
              <a:t>Specialized can now use this </a:t>
            </a:r>
            <a:r>
              <a:rPr b="1" lang="en">
                <a:solidFill>
                  <a:srgbClr val="980000"/>
                </a:solidFill>
              </a:rPr>
              <a:t>computational workflow method for quick results turnaround</a:t>
            </a:r>
            <a:r>
              <a:rPr lang="en"/>
              <a:t> in their design cycle in place of traditional time-consuming experimental methods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References</a:t>
            </a:r>
            <a:endParaRPr/>
          </a:p>
        </p:txBody>
      </p:sp>
      <p:sp>
        <p:nvSpPr>
          <p:cNvPr id="886" name="Google Shape;886;p58"/>
          <p:cNvSpPr txBox="1"/>
          <p:nvPr>
            <p:ph idx="1" type="body"/>
          </p:nvPr>
        </p:nvSpPr>
        <p:spPr>
          <a:xfrm>
            <a:off x="0" y="965150"/>
            <a:ext cx="9144000" cy="412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t>[1] Tucker, JT. (11 January 2021). Specialized ME319 Collaboration Kickoff Presentation.</a:t>
            </a:r>
            <a:endParaRPr sz="900"/>
          </a:p>
          <a:p>
            <a:pPr indent="0" lvl="0" marL="0" rtl="0" algn="l">
              <a:lnSpc>
                <a:spcPct val="100000"/>
              </a:lnSpc>
              <a:spcBef>
                <a:spcPts val="0"/>
              </a:spcBef>
              <a:spcAft>
                <a:spcPts val="0"/>
              </a:spcAft>
              <a:buNone/>
            </a:pPr>
            <a:r>
              <a:rPr lang="en" sz="900"/>
              <a:t>[2] Faulkner, S. and Jobling, P. The Effect of Upper-Body Positioning on the Aerodynamic-Physiological Economy of Time-Trial Cycling. International Journal of Sports Physiology and Performance, (2020).</a:t>
            </a:r>
            <a:endParaRPr sz="900"/>
          </a:p>
          <a:p>
            <a:pPr indent="0" lvl="0" marL="0" rtl="0" algn="l">
              <a:lnSpc>
                <a:spcPct val="100000"/>
              </a:lnSpc>
              <a:spcBef>
                <a:spcPts val="0"/>
              </a:spcBef>
              <a:spcAft>
                <a:spcPts val="0"/>
              </a:spcAft>
              <a:buNone/>
            </a:pPr>
            <a:r>
              <a:rPr lang="en" sz="900"/>
              <a:t>[3] Dodge, David. The Most Efficient Transportation On the Planet. Huffington Post Online (2013). </a:t>
            </a:r>
            <a:endParaRPr sz="900"/>
          </a:p>
          <a:p>
            <a:pPr indent="0" lvl="0" marL="0" rtl="0" algn="l">
              <a:lnSpc>
                <a:spcPct val="100000"/>
              </a:lnSpc>
              <a:spcBef>
                <a:spcPts val="0"/>
              </a:spcBef>
              <a:spcAft>
                <a:spcPts val="0"/>
              </a:spcAft>
              <a:buNone/>
            </a:pPr>
            <a:r>
              <a:rPr lang="en" sz="900"/>
              <a:t>[4] Koelewign, A. D. et al. Metabolic cost calculations of gait using musculoskeletal energy models, a comparison study. PLOS ONE 14(9): e0222037, (2019).</a:t>
            </a:r>
            <a:endParaRPr sz="900"/>
          </a:p>
          <a:p>
            <a:pPr indent="0" lvl="0" marL="0" rtl="0" algn="l">
              <a:lnSpc>
                <a:spcPct val="100000"/>
              </a:lnSpc>
              <a:spcBef>
                <a:spcPts val="0"/>
              </a:spcBef>
              <a:spcAft>
                <a:spcPts val="0"/>
              </a:spcAft>
              <a:buNone/>
            </a:pPr>
            <a:r>
              <a:rPr lang="en" sz="900"/>
              <a:t>[5] Dembia CL, Silder A, Uchida TK, Hicks JL, Delp SL Simulating ideal assistive devices to reduce the metabolic cost of walking with heavy loads. PLOS ONE 12(7): e0180320, (2017).</a:t>
            </a:r>
            <a:endParaRPr sz="900"/>
          </a:p>
          <a:p>
            <a:pPr indent="0" lvl="0" marL="0" rtl="0" algn="l">
              <a:lnSpc>
                <a:spcPct val="100000"/>
              </a:lnSpc>
              <a:spcBef>
                <a:spcPts val="0"/>
              </a:spcBef>
              <a:spcAft>
                <a:spcPts val="0"/>
              </a:spcAft>
              <a:buNone/>
            </a:pPr>
            <a:r>
              <a:rPr lang="en" sz="900"/>
              <a:t>[6] Jackson, R. W. and Collins, S. H. An experimental comparison of the relative benefits of work and torque assistance in ankle exoskeletons.  J Appl Physiol 119: 541–557, (2015).</a:t>
            </a:r>
            <a:endParaRPr sz="900"/>
          </a:p>
          <a:p>
            <a:pPr indent="0" lvl="0" marL="0" rtl="0" algn="l">
              <a:lnSpc>
                <a:spcPct val="100000"/>
              </a:lnSpc>
              <a:spcBef>
                <a:spcPts val="0"/>
              </a:spcBef>
              <a:spcAft>
                <a:spcPts val="0"/>
              </a:spcAft>
              <a:buNone/>
            </a:pPr>
            <a:r>
              <a:rPr lang="en" sz="900"/>
              <a:t>[7] Leib, D. The Effects of Cleat Placement on Muscle Mechanics and Metabolic Efficiency in Prolonged Sub-Maximal Cycling.  Ball State University Biomechanics Laboratory Thesis, (2008).</a:t>
            </a:r>
            <a:endParaRPr sz="900"/>
          </a:p>
          <a:p>
            <a:pPr indent="0" lvl="0" marL="0" rtl="0" algn="l">
              <a:lnSpc>
                <a:spcPct val="100000"/>
              </a:lnSpc>
              <a:spcBef>
                <a:spcPts val="0"/>
              </a:spcBef>
              <a:spcAft>
                <a:spcPts val="0"/>
              </a:spcAft>
              <a:buNone/>
            </a:pPr>
            <a:r>
              <a:rPr lang="en" sz="900"/>
              <a:t>[8] Pottinger, M. Inverse Dynamic Analysis of ACL Reconstructed Knee Joint Biomechanics During Gait and Cycling Using OpenSim. California Polytechnic State University, San Luis Obispo Thesis, (2018).</a:t>
            </a:r>
            <a:endParaRPr sz="900"/>
          </a:p>
          <a:p>
            <a:pPr indent="0" lvl="0" marL="0" rtl="0" algn="l">
              <a:lnSpc>
                <a:spcPct val="100000"/>
              </a:lnSpc>
              <a:spcBef>
                <a:spcPts val="0"/>
              </a:spcBef>
              <a:spcAft>
                <a:spcPts val="0"/>
              </a:spcAft>
              <a:buNone/>
            </a:pPr>
            <a:r>
              <a:rPr lang="en" sz="900"/>
              <a:t>[9] Coleman DA, Wiles JD, Davison RC, Smith MF, Swaine IL. Power output measurement during treadmill cycling. Int J Sports Med. ;28(6):525-30, (2007).</a:t>
            </a:r>
            <a:endParaRPr sz="900"/>
          </a:p>
          <a:p>
            <a:pPr indent="0" lvl="0" marL="0" rtl="0" algn="l">
              <a:lnSpc>
                <a:spcPct val="100000"/>
              </a:lnSpc>
              <a:spcBef>
                <a:spcPts val="0"/>
              </a:spcBef>
              <a:spcAft>
                <a:spcPts val="0"/>
              </a:spcAft>
              <a:buNone/>
            </a:pPr>
            <a:r>
              <a:rPr lang="en" sz="900"/>
              <a:t>[10] Peveler, W. and Green, J. Effects Of Saddle Height On Economy And Anaerobic Power In Well-trained Cyclists. National Strength and Conditioning Association , Vol 25, 3, (2011).</a:t>
            </a:r>
            <a:endParaRPr sz="900"/>
          </a:p>
          <a:p>
            <a:pPr indent="0" lvl="0" marL="0" rtl="0" algn="l">
              <a:lnSpc>
                <a:spcPct val="100000"/>
              </a:lnSpc>
              <a:spcBef>
                <a:spcPts val="0"/>
              </a:spcBef>
              <a:spcAft>
                <a:spcPts val="0"/>
              </a:spcAft>
              <a:buNone/>
            </a:pPr>
            <a:r>
              <a:rPr lang="en" sz="900"/>
              <a:t>[11] Hull, M.L. and Jorge, M. A Method For Biomechanical Analysis of Bicycle Pedalling. Journal of Biomechanics Vol 18 No 9. pp 631-644, (1985).</a:t>
            </a:r>
            <a:endParaRPr sz="900"/>
          </a:p>
          <a:p>
            <a:pPr indent="0" lvl="0" marL="0" rtl="0" algn="l">
              <a:lnSpc>
                <a:spcPct val="100000"/>
              </a:lnSpc>
              <a:spcBef>
                <a:spcPts val="0"/>
              </a:spcBef>
              <a:spcAft>
                <a:spcPts val="0"/>
              </a:spcAft>
              <a:buNone/>
            </a:pPr>
            <a:r>
              <a:rPr lang="en" sz="900"/>
              <a:t>[12] Gonzalez, H. and Hull, M.L. Multivariable Optimization of Cycling Biomechanics. Journal of Biomechanics Vol. 22 No 11/12 pp 1151-1161, (1989).</a:t>
            </a:r>
            <a:endParaRPr sz="900"/>
          </a:p>
          <a:p>
            <a:pPr indent="0" lvl="0" marL="0" rtl="0" algn="l">
              <a:lnSpc>
                <a:spcPct val="100000"/>
              </a:lnSpc>
              <a:spcBef>
                <a:spcPts val="0"/>
              </a:spcBef>
              <a:spcAft>
                <a:spcPts val="0"/>
              </a:spcAft>
              <a:buNone/>
            </a:pPr>
            <a:r>
              <a:rPr lang="en" sz="900"/>
              <a:t>[13] Uchida TK, Seth A, Pouya S, Dembia CL, Hicks JL, Delp SL (2016) Simulating Ideal Assistive Devices to Reduce the Metabolic Cost of Running. PLoS ONE 11</a:t>
            </a:r>
            <a:endParaRPr sz="900"/>
          </a:p>
          <a:p>
            <a:pPr indent="0" lvl="0" marL="0" rtl="0" algn="l">
              <a:lnSpc>
                <a:spcPct val="100000"/>
              </a:lnSpc>
              <a:spcBef>
                <a:spcPts val="0"/>
              </a:spcBef>
              <a:spcAft>
                <a:spcPts val="0"/>
              </a:spcAft>
              <a:buNone/>
            </a:pPr>
            <a:r>
              <a:rPr lang="en" sz="900"/>
              <a:t>[14] Uchida TK, Hicks JL, Dembia CL, Delp SL (2016) Stretching Your Energetic Budget: How Tendon Compliance Affects the Metabolic Cost of Running. PLoS ONE 11</a:t>
            </a:r>
            <a:endParaRPr sz="900"/>
          </a:p>
          <a:p>
            <a:pPr indent="0" lvl="0" marL="0" rtl="0" algn="l">
              <a:lnSpc>
                <a:spcPct val="100000"/>
              </a:lnSpc>
              <a:spcBef>
                <a:spcPts val="0"/>
              </a:spcBef>
              <a:spcAft>
                <a:spcPts val="0"/>
              </a:spcAft>
              <a:buNone/>
            </a:pPr>
            <a:r>
              <a:rPr lang="en" sz="900"/>
              <a:t>[15] Hamner, Samuel R, Delp, Scott L. Muscle contributions to fore-aft and vertical body mass center accelerations over a range of running speeds, Journal of Biomechanics, Volume 46, Issue 4, 2013</a:t>
            </a:r>
            <a:endParaRPr sz="900"/>
          </a:p>
          <a:p>
            <a:pPr indent="0" lvl="0" marL="0" rtl="0" algn="l">
              <a:lnSpc>
                <a:spcPct val="100000"/>
              </a:lnSpc>
              <a:spcBef>
                <a:spcPts val="0"/>
              </a:spcBef>
              <a:spcAft>
                <a:spcPts val="0"/>
              </a:spcAft>
              <a:buNone/>
            </a:pPr>
            <a:r>
              <a:rPr lang="en" sz="900"/>
              <a:t>[16] Fonda, B., &amp; Sarabon, N. (2010). Biomechanics of cycling ( Literature review ). Sport Science Review, 19(1), 187–210</a:t>
            </a:r>
            <a:endParaRPr sz="900"/>
          </a:p>
          <a:p>
            <a:pPr indent="0" lvl="0" marL="0" rtl="0" algn="l">
              <a:lnSpc>
                <a:spcPct val="100000"/>
              </a:lnSpc>
              <a:spcBef>
                <a:spcPts val="0"/>
              </a:spcBef>
              <a:spcAft>
                <a:spcPts val="0"/>
              </a:spcAft>
              <a:buNone/>
            </a:pPr>
            <a:r>
              <a:rPr lang="en" sz="900"/>
              <a:t>[17] Ferrer-Roca V, Roig A, Galilea P, García-López J. Influence of saddle height on lower limb kinematics in well-trained cyclists: static vs. dynamic evaluation in bike fitting. J Strength Cond Res. 2012</a:t>
            </a:r>
            <a:endParaRPr sz="900"/>
          </a:p>
          <a:p>
            <a:pPr indent="0" lvl="0" marL="0" rtl="0" algn="l">
              <a:lnSpc>
                <a:spcPct val="100000"/>
              </a:lnSpc>
              <a:spcBef>
                <a:spcPts val="0"/>
              </a:spcBef>
              <a:spcAft>
                <a:spcPts val="0"/>
              </a:spcAft>
              <a:buNone/>
            </a:pPr>
            <a:r>
              <a:rPr lang="en" sz="900"/>
              <a:t>[18] Bini RR, Tamborindeguy AC, Mota CB. Effects of saddle height, pedaling cadence, and workload on joint kinetics and kinematics during cycling. J Sport Rehabil. 2010</a:t>
            </a:r>
            <a:endParaRPr sz="900"/>
          </a:p>
          <a:p>
            <a:pPr indent="0" lvl="0" marL="0" rtl="0" algn="l">
              <a:lnSpc>
                <a:spcPct val="100000"/>
              </a:lnSpc>
              <a:spcBef>
                <a:spcPts val="0"/>
              </a:spcBef>
              <a:spcAft>
                <a:spcPts val="0"/>
              </a:spcAft>
              <a:buNone/>
            </a:pPr>
            <a:r>
              <a:rPr lang="en" sz="900"/>
              <a:t>[19] Henrot, C and Jeffries, L. OpenSim Teaching Materials -- Educational Cycling Model. BIOE-ME 485 Spring 2018</a:t>
            </a:r>
            <a:endParaRPr sz="900"/>
          </a:p>
          <a:p>
            <a:pPr indent="0" lvl="0" marL="0" rtl="0" algn="l">
              <a:lnSpc>
                <a:spcPct val="100000"/>
              </a:lnSpc>
              <a:spcBef>
                <a:spcPts val="0"/>
              </a:spcBef>
              <a:spcAft>
                <a:spcPts val="0"/>
              </a:spcAft>
              <a:buNone/>
            </a:pPr>
            <a:r>
              <a:rPr lang="en" sz="900"/>
              <a:t>[20]OpenSim::Umberger2010MuscleMetabolicsProbe Class Reference. OpenSim API 3.3 Documentation (2015).</a:t>
            </a:r>
            <a:endParaRPr sz="900"/>
          </a:p>
          <a:p>
            <a:pPr indent="0" lvl="0" marL="0" rtl="0" algn="l">
              <a:lnSpc>
                <a:spcPct val="100000"/>
              </a:lnSpc>
              <a:spcBef>
                <a:spcPts val="0"/>
              </a:spcBef>
              <a:spcAft>
                <a:spcPts val="0"/>
              </a:spcAft>
              <a:buNone/>
            </a:pPr>
            <a:r>
              <a:rPr lang="en" sz="900"/>
              <a:t>[21] Uchida, Thomas K., et al. Biomechanics of Movement: The Science of Sports, Robotics, and Rehabilitation. The MIT Press, 2021.</a:t>
            </a:r>
            <a:endParaRPr sz="900"/>
          </a:p>
          <a:p>
            <a:pPr indent="0" lvl="0" marL="0" rtl="0" algn="l">
              <a:lnSpc>
                <a:spcPct val="100000"/>
              </a:lnSpc>
              <a:spcBef>
                <a:spcPts val="0"/>
              </a:spcBef>
              <a:spcAft>
                <a:spcPts val="0"/>
              </a:spcAft>
              <a:buNone/>
            </a:pPr>
            <a:r>
              <a:t/>
            </a:r>
            <a:endParaRPr sz="900"/>
          </a:p>
        </p:txBody>
      </p:sp>
      <p:grpSp>
        <p:nvGrpSpPr>
          <p:cNvPr id="887" name="Google Shape;887;p58"/>
          <p:cNvGrpSpPr/>
          <p:nvPr/>
        </p:nvGrpSpPr>
        <p:grpSpPr>
          <a:xfrm>
            <a:off x="311703" y="551487"/>
            <a:ext cx="320022" cy="359778"/>
            <a:chOff x="3567553" y="1499912"/>
            <a:chExt cx="320022" cy="359778"/>
          </a:xfrm>
        </p:grpSpPr>
        <p:sp>
          <p:nvSpPr>
            <p:cNvPr id="888" name="Google Shape;888;p58"/>
            <p:cNvSpPr/>
            <p:nvPr/>
          </p:nvSpPr>
          <p:spPr>
            <a:xfrm>
              <a:off x="3567553" y="1502933"/>
              <a:ext cx="263218" cy="356757"/>
            </a:xfrm>
            <a:custGeom>
              <a:rect b="b" l="l" r="r" t="t"/>
              <a:pathLst>
                <a:path extrusionOk="0" h="11217" w="8276">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8"/>
            <p:cNvSpPr/>
            <p:nvPr/>
          </p:nvSpPr>
          <p:spPr>
            <a:xfrm>
              <a:off x="3638001" y="1499912"/>
              <a:ext cx="249574" cy="142773"/>
            </a:xfrm>
            <a:custGeom>
              <a:rect b="b" l="l" r="r" t="t"/>
              <a:pathLst>
                <a:path extrusionOk="0" h="4489" w="7847">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8"/>
            <p:cNvSpPr/>
            <p:nvPr/>
          </p:nvSpPr>
          <p:spPr>
            <a:xfrm>
              <a:off x="3641786" y="1594563"/>
              <a:ext cx="141659" cy="10273"/>
            </a:xfrm>
            <a:custGeom>
              <a:rect b="b" l="l" r="r" t="t"/>
              <a:pathLst>
                <a:path extrusionOk="0" h="323" w="4454">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8"/>
            <p:cNvSpPr/>
            <p:nvPr/>
          </p:nvSpPr>
          <p:spPr>
            <a:xfrm>
              <a:off x="3641786" y="1638136"/>
              <a:ext cx="141659" cy="10241"/>
            </a:xfrm>
            <a:custGeom>
              <a:rect b="b" l="l" r="r" t="t"/>
              <a:pathLst>
                <a:path extrusionOk="0" h="322" w="4454">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8"/>
            <p:cNvSpPr/>
            <p:nvPr/>
          </p:nvSpPr>
          <p:spPr>
            <a:xfrm>
              <a:off x="3641786" y="1682059"/>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8"/>
            <p:cNvSpPr/>
            <p:nvPr/>
          </p:nvSpPr>
          <p:spPr>
            <a:xfrm>
              <a:off x="3641786" y="1725600"/>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References</a:t>
            </a:r>
            <a:endParaRPr/>
          </a:p>
        </p:txBody>
      </p:sp>
      <p:sp>
        <p:nvSpPr>
          <p:cNvPr id="899" name="Google Shape;899;p59"/>
          <p:cNvSpPr txBox="1"/>
          <p:nvPr>
            <p:ph idx="1" type="body"/>
          </p:nvPr>
        </p:nvSpPr>
        <p:spPr>
          <a:xfrm>
            <a:off x="0" y="911275"/>
            <a:ext cx="9144000" cy="417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t>[22] Bohm Sebastian, Mersmann Falk, Santuz Alessandro, and Arampatzis Adamantios (2019) The force–length–velocity potential of the human soleus muscle is related to the energetic cost of running Proc. R. Soc. B.286</a:t>
            </a:r>
            <a:endParaRPr sz="900"/>
          </a:p>
          <a:p>
            <a:pPr indent="0" lvl="0" marL="0" rtl="0" algn="l">
              <a:lnSpc>
                <a:spcPct val="100000"/>
              </a:lnSpc>
              <a:spcBef>
                <a:spcPts val="0"/>
              </a:spcBef>
              <a:spcAft>
                <a:spcPts val="0"/>
              </a:spcAft>
              <a:buNone/>
            </a:pPr>
            <a:r>
              <a:rPr lang="en" sz="900"/>
              <a:t>[23] Alcazar J, Csapo R, Ara I and Alegre LM (2019) On the Shape of the Force-Velocity Relationship in Skeletal Muscles: The Linear, the Hyperbolic, and the Double-Hyperbolic.</a:t>
            </a:r>
            <a:endParaRPr sz="900"/>
          </a:p>
          <a:p>
            <a:pPr indent="0" lvl="0" marL="0" rtl="0" algn="l">
              <a:lnSpc>
                <a:spcPct val="100000"/>
              </a:lnSpc>
              <a:spcBef>
                <a:spcPts val="0"/>
              </a:spcBef>
              <a:spcAft>
                <a:spcPts val="0"/>
              </a:spcAft>
              <a:buNone/>
            </a:pPr>
            <a:r>
              <a:rPr lang="en" sz="900"/>
              <a:t>[24] Umberger, Brian R., Karin G.M. Gerritsen &amp; Philip E. Martin (2003) A Model Of Human Muscle Energy Expenditure, Computer Methods In Biomechanics And Biomedical Engineering,</a:t>
            </a:r>
            <a:endParaRPr sz="900"/>
          </a:p>
          <a:p>
            <a:pPr indent="0" lvl="0" marL="0" rtl="0" algn="l">
              <a:lnSpc>
                <a:spcPct val="100000"/>
              </a:lnSpc>
              <a:spcBef>
                <a:spcPts val="0"/>
              </a:spcBef>
              <a:spcAft>
                <a:spcPts val="0"/>
              </a:spcAft>
              <a:buNone/>
            </a:pPr>
            <a:r>
              <a:rPr lang="en" sz="900"/>
              <a:t>[25] Bini, Rodrigo &amp; Hume, Patria &amp; Croft, James. (2011). Effects of Bicycle Saddle Height on Knee Injury Risk and Cycling Performance. Sports medicine (Auckland, N.Z.). 41. 463-76. 10.2165/11588740-000000000-00000.</a:t>
            </a:r>
            <a:endParaRPr sz="900"/>
          </a:p>
          <a:p>
            <a:pPr indent="0" lvl="0" marL="0" rtl="0" algn="l">
              <a:lnSpc>
                <a:spcPct val="100000"/>
              </a:lnSpc>
              <a:spcBef>
                <a:spcPts val="0"/>
              </a:spcBef>
              <a:spcAft>
                <a:spcPts val="0"/>
              </a:spcAft>
              <a:buNone/>
            </a:pPr>
            <a:r>
              <a:rPr lang="en" sz="900"/>
              <a:t>[26] Wozniak Timmer, Cheryl A., MS, PT. (1991). Cycling Biomechanics: A Literature Review. Journal of Orthopaedic &amp; Sports Physical Therapy. 14:3. 106-113.</a:t>
            </a:r>
            <a:endParaRPr sz="900"/>
          </a:p>
          <a:p>
            <a:pPr indent="0" lvl="0" marL="0" rtl="0" algn="l">
              <a:lnSpc>
                <a:spcPct val="100000"/>
              </a:lnSpc>
              <a:spcBef>
                <a:spcPts val="0"/>
              </a:spcBef>
              <a:spcAft>
                <a:spcPts val="0"/>
              </a:spcAft>
              <a:buNone/>
            </a:pPr>
            <a:r>
              <a:rPr lang="en" sz="900"/>
              <a:t>[27] Quintana-Duque, J.C., Dahmen, T., Saupe, D., 2015. Estimation of torque variation from pedal motion in cycling. Int. J. Comput. Sci. Sport 14, 34–50.</a:t>
            </a:r>
            <a:endParaRPr sz="900"/>
          </a:p>
          <a:p>
            <a:pPr indent="0" lvl="0" marL="0" rtl="0" algn="l">
              <a:lnSpc>
                <a:spcPct val="100000"/>
              </a:lnSpc>
              <a:spcBef>
                <a:spcPts val="0"/>
              </a:spcBef>
              <a:spcAft>
                <a:spcPts val="0"/>
              </a:spcAft>
              <a:buNone/>
            </a:pPr>
            <a:r>
              <a:rPr lang="en" sz="900"/>
              <a:t>[28] Pappas, E (2019) Do Female Athletes get ACL injuries because of their ANATOMY?</a:t>
            </a:r>
            <a:endParaRPr sz="900"/>
          </a:p>
          <a:p>
            <a:pPr indent="0" lvl="0" marL="0" rtl="0" algn="l">
              <a:lnSpc>
                <a:spcPct val="100000"/>
              </a:lnSpc>
              <a:spcBef>
                <a:spcPts val="0"/>
              </a:spcBef>
              <a:spcAft>
                <a:spcPts val="0"/>
              </a:spcAft>
              <a:buNone/>
            </a:pPr>
            <a:r>
              <a:rPr lang="en" sz="900"/>
              <a:t>[29] Gaesser GA, Brooks GA. Muscular efficiency during steady-rate exercise: effects of speed and work rate. J Appl Physiol. 1975 Jun;38(6):1132-9. doi: 10.1152/jappl.1975.38.6.1132. PMID: 1141128.</a:t>
            </a:r>
            <a:endParaRPr sz="900"/>
          </a:p>
          <a:p>
            <a:pPr indent="0" lvl="0" marL="0" rtl="0" algn="l">
              <a:lnSpc>
                <a:spcPct val="100000"/>
              </a:lnSpc>
              <a:spcBef>
                <a:spcPts val="0"/>
              </a:spcBef>
              <a:spcAft>
                <a:spcPts val="0"/>
              </a:spcAft>
              <a:buNone/>
            </a:pPr>
            <a:r>
              <a:rPr lang="en" sz="900"/>
              <a:t>[30] CHOOSING BIKE TYPE. 2018. Recycled Cycles &amp; Service. St. Louis, MO. http://www.recycledcycles.net/type1.html</a:t>
            </a:r>
            <a:endParaRPr sz="900"/>
          </a:p>
          <a:p>
            <a:pPr indent="0" lvl="0" marL="0" rtl="0" algn="l">
              <a:lnSpc>
                <a:spcPct val="100000"/>
              </a:lnSpc>
              <a:spcBef>
                <a:spcPts val="0"/>
              </a:spcBef>
              <a:spcAft>
                <a:spcPts val="0"/>
              </a:spcAft>
              <a:buNone/>
            </a:pPr>
            <a:r>
              <a:rPr lang="en" sz="900"/>
              <a:t>[31] Kitawaki, Tomoki &amp; Oka, H.. (2013). A measurement system for the bicycle crank angle using a wireless motion sensor attached to the crank arm. J Sci Cycling. Vol. 2(2), 13-19</a:t>
            </a:r>
            <a:endParaRPr sz="900"/>
          </a:p>
          <a:p>
            <a:pPr indent="0" lvl="0" marL="0" rtl="0" algn="l">
              <a:lnSpc>
                <a:spcPct val="100000"/>
              </a:lnSpc>
              <a:spcBef>
                <a:spcPts val="0"/>
              </a:spcBef>
              <a:spcAft>
                <a:spcPts val="0"/>
              </a:spcAft>
              <a:buNone/>
            </a:pPr>
            <a:r>
              <a:rPr lang="en" sz="900"/>
              <a:t>[32] Wilkinson, R. (10 March 2021). Personal Correspondence via E-mail.</a:t>
            </a:r>
            <a:endParaRPr sz="900"/>
          </a:p>
          <a:p>
            <a:pPr indent="0" lvl="0" marL="0" rtl="0" algn="l">
              <a:lnSpc>
                <a:spcPct val="100000"/>
              </a:lnSpc>
              <a:spcBef>
                <a:spcPts val="0"/>
              </a:spcBef>
              <a:spcAft>
                <a:spcPts val="0"/>
              </a:spcAft>
              <a:buNone/>
            </a:pPr>
            <a:r>
              <a:rPr lang="en" sz="900"/>
              <a:t>[33] Umberger BR, Gerritsen KG, Martin PE. Muscle fiber type effects on energetically optimal cadences in cycling. J Biomech. 2006;39(8):1472-9. doi: 10.1016/j.jbiomech.2005.03.025. Epub 2005 May 31. PMID: 15923008.</a:t>
            </a:r>
            <a:endParaRPr sz="900"/>
          </a:p>
          <a:p>
            <a:pPr indent="0" lvl="0" marL="0" rtl="0" algn="l">
              <a:lnSpc>
                <a:spcPct val="100000"/>
              </a:lnSpc>
              <a:spcBef>
                <a:spcPts val="0"/>
              </a:spcBef>
              <a:spcAft>
                <a:spcPts val="0"/>
              </a:spcAft>
              <a:buNone/>
            </a:pPr>
            <a:r>
              <a:rPr lang="en" sz="900"/>
              <a:t>[34] SimTK::Assembler Class Reference. OpenSim Simbody 3.5 Documentation (2016). https://simbody.github.io/3.5.0/classSimTK_1_1Assembler.html </a:t>
            </a:r>
            <a:endParaRPr sz="900"/>
          </a:p>
          <a:p>
            <a:pPr indent="0" lvl="0" marL="0" rtl="0" algn="l">
              <a:lnSpc>
                <a:spcPct val="100000"/>
              </a:lnSpc>
              <a:spcBef>
                <a:spcPts val="0"/>
              </a:spcBef>
              <a:spcAft>
                <a:spcPts val="0"/>
              </a:spcAft>
              <a:buNone/>
            </a:pPr>
            <a:r>
              <a:rPr lang="en" sz="900"/>
              <a:t>[35] OpenSim::AssemblySolver Class Reference. OpenSim API 4.1 Documentation (2020). https://simtk.org/api_docs/opensim/api_docs/classOpenSim_1_1AssemblySolver.html</a:t>
            </a:r>
            <a:endParaRPr sz="900"/>
          </a:p>
          <a:p>
            <a:pPr indent="0" lvl="0" marL="0" rtl="0" algn="l">
              <a:lnSpc>
                <a:spcPct val="100000"/>
              </a:lnSpc>
              <a:spcBef>
                <a:spcPts val="0"/>
              </a:spcBef>
              <a:spcAft>
                <a:spcPts val="0"/>
              </a:spcAft>
              <a:buNone/>
            </a:pPr>
            <a:r>
              <a:rPr lang="en" sz="900"/>
              <a:t>[36] Tucker, JT. (12 March 2021). Week 9 Update Presentation</a:t>
            </a:r>
            <a:endParaRPr sz="900"/>
          </a:p>
          <a:p>
            <a:pPr indent="0" lvl="0" marL="0" rtl="0" algn="l">
              <a:lnSpc>
                <a:spcPct val="100000"/>
              </a:lnSpc>
              <a:spcBef>
                <a:spcPts val="0"/>
              </a:spcBef>
              <a:spcAft>
                <a:spcPts val="0"/>
              </a:spcAft>
              <a:buNone/>
            </a:pPr>
            <a:r>
              <a:rPr lang="en" sz="900"/>
              <a:t>[37] Ong, C. (10 March 2021). Week 9 Correspondence.</a:t>
            </a:r>
            <a:endParaRPr sz="900"/>
          </a:p>
          <a:p>
            <a:pPr indent="0" lvl="0" marL="0" rtl="0" algn="l">
              <a:lnSpc>
                <a:spcPct val="100000"/>
              </a:lnSpc>
              <a:spcBef>
                <a:spcPts val="0"/>
              </a:spcBef>
              <a:spcAft>
                <a:spcPts val="0"/>
              </a:spcAft>
              <a:buNone/>
            </a:pPr>
            <a:r>
              <a:rPr lang="en" sz="900"/>
              <a:t>[38] Uchida, T.K., Sherman, M., and Dembia, C. Simbody Assembler.cpp SimTK Open Source Simbody GitHub Repository. (24 July, 2017) https://github.com/simbody/simbody/blob/master/Simbody/src/Assembler.cpp#L754 </a:t>
            </a:r>
            <a:endParaRPr sz="900"/>
          </a:p>
          <a:p>
            <a:pPr indent="0" lvl="0" marL="0" rtl="0" algn="l">
              <a:lnSpc>
                <a:spcPct val="100000"/>
              </a:lnSpc>
              <a:spcBef>
                <a:spcPts val="0"/>
              </a:spcBef>
              <a:spcAft>
                <a:spcPts val="0"/>
              </a:spcAft>
              <a:buNone/>
            </a:pPr>
            <a:r>
              <a:rPr lang="en" sz="900"/>
              <a:t>[39] Carbonetto, P., Schmidt, M., and de Freitas, Nando. (2008) An interior-point stochastic approximation method and an L1-regularized delta rule. Advances in Neural Information Processing Systems (NIPS) Conference. Department of Computer Science, University of British Columbia Vancouver, B.C., Canada.</a:t>
            </a:r>
            <a:endParaRPr sz="900"/>
          </a:p>
          <a:p>
            <a:pPr indent="0" lvl="0" marL="0" rtl="0" algn="l">
              <a:lnSpc>
                <a:spcPct val="100000"/>
              </a:lnSpc>
              <a:spcBef>
                <a:spcPts val="0"/>
              </a:spcBef>
              <a:spcAft>
                <a:spcPts val="0"/>
              </a:spcAft>
              <a:buNone/>
            </a:pPr>
            <a:r>
              <a:rPr lang="en" sz="900"/>
              <a:t>[40] Tsianos GA, MacFadden LN. Validated Predictions of Metabolic Energy Consumption for Submaximal Effort Movement. PLoS Comput Biol. 2016;12(6):e1004911. Published 2016 Jun 1. doi:10.1371/journal.pcbi.1004911</a:t>
            </a:r>
            <a:endParaRPr sz="900"/>
          </a:p>
          <a:p>
            <a:pPr indent="0" lvl="0" marL="0" rtl="0" algn="l">
              <a:lnSpc>
                <a:spcPct val="100000"/>
              </a:lnSpc>
              <a:spcBef>
                <a:spcPts val="0"/>
              </a:spcBef>
              <a:spcAft>
                <a:spcPts val="0"/>
              </a:spcAft>
              <a:buNone/>
            </a:pPr>
            <a:r>
              <a:rPr lang="en" sz="900"/>
              <a:t>[41] “Getting Started with Forward Dynamics.” OpenSim Documentation. https://simtk-confluence.stanford.edu/display/OpenSim/Getting+Started+with+Forward+Dynamics</a:t>
            </a:r>
            <a:endParaRPr sz="900"/>
          </a:p>
          <a:p>
            <a:pPr indent="0" lvl="0" marL="0" rtl="0" algn="l">
              <a:lnSpc>
                <a:spcPct val="100000"/>
              </a:lnSpc>
              <a:spcBef>
                <a:spcPts val="0"/>
              </a:spcBef>
              <a:spcAft>
                <a:spcPts val="0"/>
              </a:spcAft>
              <a:buNone/>
            </a:pPr>
            <a:r>
              <a:rPr lang="en" sz="900"/>
              <a:t>[42] “Getting Started with CMC.” OpenSim Documentation. https://simtk-confluence.stanford.edu/display/OpenSim/Getting+Started+with+CMC</a:t>
            </a:r>
            <a:endParaRPr sz="900"/>
          </a:p>
          <a:p>
            <a:pPr indent="0" lvl="0" marL="0" rtl="0" algn="l">
              <a:lnSpc>
                <a:spcPct val="100000"/>
              </a:lnSpc>
              <a:spcBef>
                <a:spcPts val="0"/>
              </a:spcBef>
              <a:spcAft>
                <a:spcPts val="0"/>
              </a:spcAft>
              <a:buNone/>
            </a:pPr>
            <a:r>
              <a:t/>
            </a:r>
            <a:endParaRPr sz="900"/>
          </a:p>
        </p:txBody>
      </p:sp>
      <p:grpSp>
        <p:nvGrpSpPr>
          <p:cNvPr id="900" name="Google Shape;900;p59"/>
          <p:cNvGrpSpPr/>
          <p:nvPr/>
        </p:nvGrpSpPr>
        <p:grpSpPr>
          <a:xfrm>
            <a:off x="311703" y="551487"/>
            <a:ext cx="320022" cy="359778"/>
            <a:chOff x="3567553" y="1499912"/>
            <a:chExt cx="320022" cy="359778"/>
          </a:xfrm>
        </p:grpSpPr>
        <p:sp>
          <p:nvSpPr>
            <p:cNvPr id="901" name="Google Shape;901;p59"/>
            <p:cNvSpPr/>
            <p:nvPr/>
          </p:nvSpPr>
          <p:spPr>
            <a:xfrm>
              <a:off x="3567553" y="1502933"/>
              <a:ext cx="263218" cy="356757"/>
            </a:xfrm>
            <a:custGeom>
              <a:rect b="b" l="l" r="r" t="t"/>
              <a:pathLst>
                <a:path extrusionOk="0" h="11217" w="8276">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9"/>
            <p:cNvSpPr/>
            <p:nvPr/>
          </p:nvSpPr>
          <p:spPr>
            <a:xfrm>
              <a:off x="3638001" y="1499912"/>
              <a:ext cx="249574" cy="142773"/>
            </a:xfrm>
            <a:custGeom>
              <a:rect b="b" l="l" r="r" t="t"/>
              <a:pathLst>
                <a:path extrusionOk="0" h="4489" w="7847">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p:nvPr/>
          </p:nvSpPr>
          <p:spPr>
            <a:xfrm>
              <a:off x="3641786" y="1594563"/>
              <a:ext cx="141659" cy="10273"/>
            </a:xfrm>
            <a:custGeom>
              <a:rect b="b" l="l" r="r" t="t"/>
              <a:pathLst>
                <a:path extrusionOk="0" h="323" w="4454">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9"/>
            <p:cNvSpPr/>
            <p:nvPr/>
          </p:nvSpPr>
          <p:spPr>
            <a:xfrm>
              <a:off x="3641786" y="1638136"/>
              <a:ext cx="141659" cy="10241"/>
            </a:xfrm>
            <a:custGeom>
              <a:rect b="b" l="l" r="r" t="t"/>
              <a:pathLst>
                <a:path extrusionOk="0" h="322" w="4454">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9"/>
            <p:cNvSpPr/>
            <p:nvPr/>
          </p:nvSpPr>
          <p:spPr>
            <a:xfrm>
              <a:off x="3641786" y="1682059"/>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9"/>
            <p:cNvSpPr/>
            <p:nvPr/>
          </p:nvSpPr>
          <p:spPr>
            <a:xfrm>
              <a:off x="3641786" y="1725600"/>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0"/>
          <p:cNvSpPr txBox="1"/>
          <p:nvPr>
            <p:ph type="title"/>
          </p:nvPr>
        </p:nvSpPr>
        <p:spPr>
          <a:xfrm>
            <a:off x="490250" y="450150"/>
            <a:ext cx="37530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 Thank you</a:t>
            </a:r>
            <a:endParaRPr/>
          </a:p>
        </p:txBody>
      </p:sp>
      <p:sp>
        <p:nvSpPr>
          <p:cNvPr id="912" name="Google Shape;912;p60"/>
          <p:cNvSpPr txBox="1"/>
          <p:nvPr>
            <p:ph idx="4294967295" type="body"/>
          </p:nvPr>
        </p:nvSpPr>
        <p:spPr>
          <a:xfrm>
            <a:off x="4175400" y="1916250"/>
            <a:ext cx="4968600" cy="146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Justin Tucker, Specialized mentor</a:t>
            </a:r>
            <a:endParaRPr/>
          </a:p>
          <a:p>
            <a:pPr indent="-342900" lvl="0" marL="457200" rtl="0" algn="l">
              <a:spcBef>
                <a:spcPts val="0"/>
              </a:spcBef>
              <a:spcAft>
                <a:spcPts val="0"/>
              </a:spcAft>
              <a:buSzPts val="1800"/>
              <a:buChar char="●"/>
            </a:pPr>
            <a:r>
              <a:rPr lang="en"/>
              <a:t>Carmichael Ong, OpenSim expert/mentor</a:t>
            </a:r>
            <a:endParaRPr/>
          </a:p>
          <a:p>
            <a:pPr indent="-342900" lvl="0" marL="457200" rtl="0" algn="l">
              <a:spcBef>
                <a:spcPts val="0"/>
              </a:spcBef>
              <a:spcAft>
                <a:spcPts val="0"/>
              </a:spcAft>
              <a:buSzPts val="1800"/>
              <a:buChar char="●"/>
            </a:pPr>
            <a:r>
              <a:rPr lang="en"/>
              <a:t>Ross Wilkinson, CU Boulder Researcher</a:t>
            </a:r>
            <a:endParaRPr>
              <a:solidFill>
                <a:srgbClr val="FFFFFF"/>
              </a:solidFill>
            </a:endParaRPr>
          </a:p>
          <a:p>
            <a:pPr indent="-342900" lvl="0" marL="457200" rtl="0" algn="l">
              <a:spcBef>
                <a:spcPts val="0"/>
              </a:spcBef>
              <a:spcAft>
                <a:spcPts val="0"/>
              </a:spcAft>
              <a:buSzPts val="1800"/>
              <a:buChar char="●"/>
            </a:pPr>
            <a:r>
              <a:rPr lang="en"/>
              <a:t>Adrian Lew, Professor/mentor</a:t>
            </a:r>
            <a:r>
              <a:rPr lang="en">
                <a:solidFill>
                  <a:srgbClr val="FFFFFF"/>
                </a:solidFill>
              </a:rPr>
              <a:t> </a:t>
            </a:r>
            <a:endParaRPr/>
          </a:p>
        </p:txBody>
      </p:sp>
      <p:pic>
        <p:nvPicPr>
          <p:cNvPr id="913" name="Google Shape;913;p60"/>
          <p:cNvPicPr preferRelativeResize="0"/>
          <p:nvPr/>
        </p:nvPicPr>
        <p:blipFill rotWithShape="1">
          <a:blip r:embed="rId3">
            <a:alphaModFix/>
          </a:blip>
          <a:srcRect b="20217" l="0" r="0" t="0"/>
          <a:stretch/>
        </p:blipFill>
        <p:spPr>
          <a:xfrm>
            <a:off x="384425" y="2197120"/>
            <a:ext cx="748101" cy="5968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1"/>
          <p:cNvSpPr txBox="1"/>
          <p:nvPr/>
        </p:nvSpPr>
        <p:spPr>
          <a:xfrm>
            <a:off x="5612025" y="2393800"/>
            <a:ext cx="24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latin typeface="Source Serif Pro"/>
                <a:ea typeface="Source Serif Pro"/>
                <a:cs typeface="Source Serif Pro"/>
                <a:sym typeface="Source Serif Pro"/>
              </a:rPr>
              <a:t>INSERT BLOOPER GIFS</a:t>
            </a:r>
            <a:endParaRPr>
              <a:highlight>
                <a:srgbClr val="FFFF00"/>
              </a:highlight>
              <a:latin typeface="Source Serif Pro"/>
              <a:ea typeface="Source Serif Pro"/>
              <a:cs typeface="Source Serif Pro"/>
              <a:sym typeface="Source Serif Pro"/>
            </a:endParaRPr>
          </a:p>
        </p:txBody>
      </p:sp>
      <p:pic>
        <p:nvPicPr>
          <p:cNvPr id="919" name="Google Shape;919;p61"/>
          <p:cNvPicPr preferRelativeResize="0"/>
          <p:nvPr/>
        </p:nvPicPr>
        <p:blipFill>
          <a:blip r:embed="rId3">
            <a:alphaModFix/>
          </a:blip>
          <a:stretch>
            <a:fillRect/>
          </a:stretch>
        </p:blipFill>
        <p:spPr>
          <a:xfrm>
            <a:off x="4265525" y="914290"/>
            <a:ext cx="2953380" cy="1236786"/>
          </a:xfrm>
          <a:prstGeom prst="rect">
            <a:avLst/>
          </a:prstGeom>
          <a:noFill/>
          <a:ln>
            <a:noFill/>
          </a:ln>
        </p:spPr>
      </p:pic>
      <p:pic>
        <p:nvPicPr>
          <p:cNvPr id="920" name="Google Shape;920;p61"/>
          <p:cNvPicPr preferRelativeResize="0"/>
          <p:nvPr/>
        </p:nvPicPr>
        <p:blipFill>
          <a:blip r:embed="rId4">
            <a:alphaModFix/>
          </a:blip>
          <a:stretch>
            <a:fillRect/>
          </a:stretch>
        </p:blipFill>
        <p:spPr>
          <a:xfrm>
            <a:off x="6248909" y="914290"/>
            <a:ext cx="2895090" cy="1236785"/>
          </a:xfrm>
          <a:prstGeom prst="rect">
            <a:avLst/>
          </a:prstGeom>
          <a:noFill/>
          <a:ln>
            <a:noFill/>
          </a:ln>
        </p:spPr>
      </p:pic>
      <p:pic>
        <p:nvPicPr>
          <p:cNvPr id="921" name="Google Shape;921;p61"/>
          <p:cNvPicPr preferRelativeResize="0"/>
          <p:nvPr/>
        </p:nvPicPr>
        <p:blipFill>
          <a:blip r:embed="rId5">
            <a:alphaModFix/>
          </a:blip>
          <a:stretch>
            <a:fillRect/>
          </a:stretch>
        </p:blipFill>
        <p:spPr>
          <a:xfrm>
            <a:off x="4265525" y="2136698"/>
            <a:ext cx="2895077" cy="1236789"/>
          </a:xfrm>
          <a:prstGeom prst="rect">
            <a:avLst/>
          </a:prstGeom>
          <a:noFill/>
          <a:ln>
            <a:noFill/>
          </a:ln>
        </p:spPr>
      </p:pic>
      <p:pic>
        <p:nvPicPr>
          <p:cNvPr id="922" name="Google Shape;922;p61"/>
          <p:cNvPicPr preferRelativeResize="0"/>
          <p:nvPr/>
        </p:nvPicPr>
        <p:blipFill>
          <a:blip r:embed="rId6">
            <a:alphaModFix/>
          </a:blip>
          <a:stretch>
            <a:fillRect/>
          </a:stretch>
        </p:blipFill>
        <p:spPr>
          <a:xfrm>
            <a:off x="6656122" y="2136698"/>
            <a:ext cx="2487878" cy="1236785"/>
          </a:xfrm>
          <a:prstGeom prst="rect">
            <a:avLst/>
          </a:prstGeom>
          <a:noFill/>
          <a:ln>
            <a:noFill/>
          </a:ln>
        </p:spPr>
      </p:pic>
      <p:pic>
        <p:nvPicPr>
          <p:cNvPr id="923" name="Google Shape;923;p61"/>
          <p:cNvPicPr preferRelativeResize="0"/>
          <p:nvPr/>
        </p:nvPicPr>
        <p:blipFill rotWithShape="1">
          <a:blip r:embed="rId7">
            <a:alphaModFix/>
          </a:blip>
          <a:srcRect b="0" l="27738" r="29189" t="0"/>
          <a:stretch/>
        </p:blipFill>
        <p:spPr>
          <a:xfrm>
            <a:off x="6734575" y="3146125"/>
            <a:ext cx="1749951" cy="1835399"/>
          </a:xfrm>
          <a:prstGeom prst="rect">
            <a:avLst/>
          </a:prstGeom>
          <a:noFill/>
          <a:ln>
            <a:noFill/>
          </a:ln>
        </p:spPr>
      </p:pic>
      <p:sp>
        <p:nvSpPr>
          <p:cNvPr id="924" name="Google Shape;924;p61"/>
          <p:cNvSpPr txBox="1"/>
          <p:nvPr>
            <p:ph type="title"/>
          </p:nvPr>
        </p:nvSpPr>
        <p:spPr>
          <a:xfrm>
            <a:off x="4126425" y="19025"/>
            <a:ext cx="4358100" cy="7752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i="1" lang="en" sz="3800"/>
              <a:t> Thank you</a:t>
            </a:r>
            <a:endParaRPr i="1" sz="3800"/>
          </a:p>
        </p:txBody>
      </p:sp>
      <p:pic>
        <p:nvPicPr>
          <p:cNvPr id="925" name="Google Shape;925;p61"/>
          <p:cNvPicPr preferRelativeResize="0"/>
          <p:nvPr/>
        </p:nvPicPr>
        <p:blipFill>
          <a:blip r:embed="rId8">
            <a:alphaModFix/>
          </a:blip>
          <a:stretch>
            <a:fillRect/>
          </a:stretch>
        </p:blipFill>
        <p:spPr>
          <a:xfrm>
            <a:off x="1665850" y="2923474"/>
            <a:ext cx="3400176" cy="1912596"/>
          </a:xfrm>
          <a:prstGeom prst="rect">
            <a:avLst/>
          </a:prstGeom>
          <a:noFill/>
          <a:ln>
            <a:noFill/>
          </a:ln>
        </p:spPr>
      </p:pic>
      <p:pic>
        <p:nvPicPr>
          <p:cNvPr id="926" name="Google Shape;926;p61"/>
          <p:cNvPicPr preferRelativeResize="0"/>
          <p:nvPr/>
        </p:nvPicPr>
        <p:blipFill rotWithShape="1">
          <a:blip r:embed="rId9">
            <a:alphaModFix/>
          </a:blip>
          <a:srcRect b="0" l="25431" r="13316" t="0"/>
          <a:stretch/>
        </p:blipFill>
        <p:spPr>
          <a:xfrm>
            <a:off x="4823850" y="3373475"/>
            <a:ext cx="2154300" cy="1734250"/>
          </a:xfrm>
          <a:prstGeom prst="rect">
            <a:avLst/>
          </a:prstGeom>
          <a:noFill/>
          <a:ln>
            <a:noFill/>
          </a:ln>
        </p:spPr>
      </p:pic>
      <p:pic>
        <p:nvPicPr>
          <p:cNvPr id="927" name="Google Shape;927;p61"/>
          <p:cNvPicPr preferRelativeResize="0"/>
          <p:nvPr/>
        </p:nvPicPr>
        <p:blipFill rotWithShape="1">
          <a:blip r:embed="rId10">
            <a:alphaModFix/>
          </a:blip>
          <a:srcRect b="7190" l="0" r="0" t="5762"/>
          <a:stretch/>
        </p:blipFill>
        <p:spPr>
          <a:xfrm>
            <a:off x="647500" y="386600"/>
            <a:ext cx="3984701" cy="1951050"/>
          </a:xfrm>
          <a:prstGeom prst="rect">
            <a:avLst/>
          </a:prstGeom>
          <a:noFill/>
          <a:ln>
            <a:noFill/>
          </a:ln>
        </p:spPr>
      </p:pic>
      <p:pic>
        <p:nvPicPr>
          <p:cNvPr id="928" name="Google Shape;928;p61"/>
          <p:cNvPicPr preferRelativeResize="0"/>
          <p:nvPr/>
        </p:nvPicPr>
        <p:blipFill rotWithShape="1">
          <a:blip r:embed="rId11">
            <a:alphaModFix/>
          </a:blip>
          <a:srcRect b="0" l="27214" r="37046" t="0"/>
          <a:stretch/>
        </p:blipFill>
        <p:spPr>
          <a:xfrm>
            <a:off x="336450" y="2068900"/>
            <a:ext cx="1871825" cy="256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 type="body"/>
          </p:nvPr>
        </p:nvSpPr>
        <p:spPr>
          <a:xfrm>
            <a:off x="51150" y="1126350"/>
            <a:ext cx="9041700" cy="28908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sz="3000">
                <a:solidFill>
                  <a:srgbClr val="999999"/>
                </a:solidFill>
              </a:rPr>
              <a:t>Cycling Efficiency is...</a:t>
            </a:r>
            <a:endParaRPr sz="3000">
              <a:solidFill>
                <a:srgbClr val="999999"/>
              </a:solidFill>
            </a:endParaRPr>
          </a:p>
          <a:p>
            <a:pPr indent="0" lvl="0" marL="0" rtl="0" algn="l">
              <a:lnSpc>
                <a:spcPct val="115000"/>
              </a:lnSpc>
              <a:spcBef>
                <a:spcPts val="1200"/>
              </a:spcBef>
              <a:spcAft>
                <a:spcPts val="0"/>
              </a:spcAft>
              <a:buNone/>
            </a:pPr>
            <a:r>
              <a:t/>
            </a:r>
            <a:endParaRPr b="1" sz="3000">
              <a:solidFill>
                <a:srgbClr val="980000"/>
              </a:solidFill>
            </a:endParaRPr>
          </a:p>
          <a:p>
            <a:pPr indent="0" lvl="0" marL="0" rtl="0" algn="ctr">
              <a:lnSpc>
                <a:spcPct val="115000"/>
              </a:lnSpc>
              <a:spcBef>
                <a:spcPts val="1200"/>
              </a:spcBef>
              <a:spcAft>
                <a:spcPts val="1200"/>
              </a:spcAft>
              <a:buNone/>
            </a:pPr>
            <a:r>
              <a:rPr b="1" lang="en" sz="3000">
                <a:solidFill>
                  <a:srgbClr val="980000"/>
                </a:solidFill>
              </a:rPr>
              <a:t>The ratio of power output at the wheels to the </a:t>
            </a:r>
            <a:r>
              <a:rPr b="1" lang="en" sz="3000" u="sng">
                <a:solidFill>
                  <a:srgbClr val="980000"/>
                </a:solidFill>
              </a:rPr>
              <a:t>metabolic energy expenditure rate</a:t>
            </a:r>
            <a:r>
              <a:rPr b="1" lang="en" sz="3000">
                <a:solidFill>
                  <a:srgbClr val="980000"/>
                </a:solidFill>
              </a:rPr>
              <a:t> of the rider</a:t>
            </a:r>
            <a:endParaRPr b="1" sz="3000">
              <a:solidFill>
                <a:srgbClr val="98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Metabolic Energy Expenditure Rate (MEER)</a:t>
            </a:r>
            <a:endParaRPr/>
          </a:p>
        </p:txBody>
      </p:sp>
      <p:grpSp>
        <p:nvGrpSpPr>
          <p:cNvPr id="110" name="Google Shape;110;p19"/>
          <p:cNvGrpSpPr/>
          <p:nvPr/>
        </p:nvGrpSpPr>
        <p:grpSpPr>
          <a:xfrm>
            <a:off x="311705" y="553650"/>
            <a:ext cx="332012" cy="355454"/>
            <a:chOff x="7055134" y="2919170"/>
            <a:chExt cx="290321" cy="310820"/>
          </a:xfrm>
        </p:grpSpPr>
        <p:sp>
          <p:nvSpPr>
            <p:cNvPr id="111" name="Google Shape;111;p19"/>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2" name="Google Shape;112;p19"/>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3" name="Google Shape;113;p19"/>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4" name="Google Shape;114;p19"/>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5" name="Google Shape;115;p19"/>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6" name="Google Shape;116;p19"/>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7" name="Google Shape;117;p19"/>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8" name="Google Shape;118;p19"/>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9" name="Google Shape;119;p19"/>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0" name="Google Shape;120;p19"/>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1" name="Google Shape;121;p19"/>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2" name="Google Shape;122;p19"/>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3" name="Google Shape;123;p19"/>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4" name="Google Shape;124;p19"/>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125" name="Google Shape;125;p19"/>
          <p:cNvSpPr txBox="1"/>
          <p:nvPr/>
        </p:nvSpPr>
        <p:spPr>
          <a:xfrm>
            <a:off x="3254175" y="3975525"/>
            <a:ext cx="26583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600">
                <a:solidFill>
                  <a:srgbClr val="980000"/>
                </a:solidFill>
                <a:latin typeface="Source Serif Pro"/>
                <a:ea typeface="Source Serif Pro"/>
                <a:cs typeface="Source Serif Pro"/>
                <a:sym typeface="Source Serif Pro"/>
              </a:rPr>
              <a:t>Rate at which </a:t>
            </a:r>
            <a:r>
              <a:rPr b="1" lang="en" sz="1600">
                <a:solidFill>
                  <a:srgbClr val="980000"/>
                </a:solidFill>
                <a:latin typeface="Source Serif Pro"/>
                <a:ea typeface="Source Serif Pro"/>
                <a:cs typeface="Source Serif Pro"/>
                <a:sym typeface="Source Serif Pro"/>
              </a:rPr>
              <a:t>heat is released</a:t>
            </a:r>
            <a:r>
              <a:rPr lang="en" sz="1600">
                <a:solidFill>
                  <a:srgbClr val="980000"/>
                </a:solidFill>
                <a:latin typeface="Source Serif Pro"/>
                <a:ea typeface="Source Serif Pro"/>
                <a:cs typeface="Source Serif Pro"/>
                <a:sym typeface="Source Serif Pro"/>
              </a:rPr>
              <a:t> and </a:t>
            </a:r>
            <a:r>
              <a:rPr b="1" lang="en" sz="1600">
                <a:solidFill>
                  <a:srgbClr val="980000"/>
                </a:solidFill>
                <a:latin typeface="Source Serif Pro"/>
                <a:ea typeface="Source Serif Pro"/>
                <a:cs typeface="Source Serif Pro"/>
                <a:sym typeface="Source Serif Pro"/>
              </a:rPr>
              <a:t>muscles perform work</a:t>
            </a:r>
            <a:endParaRPr b="1" sz="1600">
              <a:solidFill>
                <a:srgbClr val="980000"/>
              </a:solidFill>
              <a:latin typeface="Source Serif Pro"/>
              <a:ea typeface="Source Serif Pro"/>
              <a:cs typeface="Source Serif Pro"/>
              <a:sym typeface="Source Serif Pro"/>
            </a:endParaRPr>
          </a:p>
        </p:txBody>
      </p:sp>
      <p:sp>
        <p:nvSpPr>
          <p:cNvPr id="126" name="Google Shape;126;p19"/>
          <p:cNvSpPr txBox="1"/>
          <p:nvPr/>
        </p:nvSpPr>
        <p:spPr>
          <a:xfrm>
            <a:off x="5467425" y="1254250"/>
            <a:ext cx="2658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t/>
            </a:r>
            <a:endParaRPr b="1" sz="1600">
              <a:solidFill>
                <a:srgbClr val="980000"/>
              </a:solidFill>
              <a:latin typeface="Source Serif Pro"/>
              <a:ea typeface="Source Serif Pro"/>
              <a:cs typeface="Source Serif Pro"/>
              <a:sym typeface="Source Serif Pro"/>
            </a:endParaRPr>
          </a:p>
        </p:txBody>
      </p:sp>
      <p:sp>
        <p:nvSpPr>
          <p:cNvPr id="127" name="Google Shape;127;p19"/>
          <p:cNvSpPr txBox="1"/>
          <p:nvPr/>
        </p:nvSpPr>
        <p:spPr>
          <a:xfrm>
            <a:off x="5708475" y="1254250"/>
            <a:ext cx="21762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600">
                <a:solidFill>
                  <a:srgbClr val="980000"/>
                </a:solidFill>
                <a:latin typeface="Source Serif Pro"/>
                <a:ea typeface="Source Serif Pro"/>
                <a:cs typeface="Source Serif Pro"/>
                <a:sym typeface="Source Serif Pro"/>
              </a:rPr>
              <a:t>Experimentally measured via </a:t>
            </a:r>
            <a:r>
              <a:rPr b="1" lang="en" sz="1600">
                <a:solidFill>
                  <a:srgbClr val="980000"/>
                </a:solidFill>
                <a:latin typeface="Source Serif Pro"/>
                <a:ea typeface="Source Serif Pro"/>
                <a:cs typeface="Source Serif Pro"/>
                <a:sym typeface="Source Serif Pro"/>
              </a:rPr>
              <a:t>indirect calorimetry</a:t>
            </a:r>
            <a:endParaRPr b="1" sz="1600">
              <a:solidFill>
                <a:srgbClr val="980000"/>
              </a:solidFill>
              <a:latin typeface="Source Serif Pro"/>
              <a:ea typeface="Source Serif Pro"/>
              <a:cs typeface="Source Serif Pro"/>
              <a:sym typeface="Source Serif Pro"/>
            </a:endParaRPr>
          </a:p>
        </p:txBody>
      </p:sp>
      <p:sp>
        <p:nvSpPr>
          <p:cNvPr id="128" name="Google Shape;128;p19"/>
          <p:cNvSpPr txBox="1"/>
          <p:nvPr/>
        </p:nvSpPr>
        <p:spPr>
          <a:xfrm>
            <a:off x="1017550" y="1448475"/>
            <a:ext cx="26583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600">
                <a:solidFill>
                  <a:srgbClr val="980000"/>
                </a:solidFill>
                <a:latin typeface="Source Serif Pro"/>
                <a:ea typeface="Source Serif Pro"/>
                <a:cs typeface="Source Serif Pro"/>
                <a:sym typeface="Source Serif Pro"/>
              </a:rPr>
              <a:t>ATP consumption </a:t>
            </a:r>
            <a:r>
              <a:rPr lang="en" sz="1600">
                <a:solidFill>
                  <a:srgbClr val="980000"/>
                </a:solidFill>
                <a:latin typeface="Source Serif Pro"/>
                <a:ea typeface="Source Serif Pro"/>
                <a:cs typeface="Source Serif Pro"/>
                <a:sym typeface="Source Serif Pro"/>
              </a:rPr>
              <a:t>in muscle fibers</a:t>
            </a:r>
            <a:endParaRPr b="1" sz="1600">
              <a:solidFill>
                <a:srgbClr val="980000"/>
              </a:solidFill>
              <a:latin typeface="Source Serif Pro"/>
              <a:ea typeface="Source Serif Pro"/>
              <a:cs typeface="Source Serif Pro"/>
              <a:sym typeface="Source Serif Pro"/>
            </a:endParaRPr>
          </a:p>
        </p:txBody>
      </p:sp>
      <p:grpSp>
        <p:nvGrpSpPr>
          <p:cNvPr id="129" name="Google Shape;129;p19"/>
          <p:cNvGrpSpPr/>
          <p:nvPr/>
        </p:nvGrpSpPr>
        <p:grpSpPr>
          <a:xfrm>
            <a:off x="1784131" y="2145001"/>
            <a:ext cx="5569272" cy="1828800"/>
            <a:chOff x="3512551" y="2358282"/>
            <a:chExt cx="1139866" cy="378649"/>
          </a:xfrm>
        </p:grpSpPr>
        <p:grpSp>
          <p:nvGrpSpPr>
            <p:cNvPr id="130" name="Google Shape;130;p19"/>
            <p:cNvGrpSpPr/>
            <p:nvPr/>
          </p:nvGrpSpPr>
          <p:grpSpPr>
            <a:xfrm>
              <a:off x="3969644" y="2440153"/>
              <a:ext cx="225900" cy="296779"/>
              <a:chOff x="3969644" y="2440153"/>
              <a:chExt cx="225900" cy="296779"/>
            </a:xfrm>
          </p:grpSpPr>
          <p:cxnSp>
            <p:nvCxnSpPr>
              <p:cNvPr id="131" name="Google Shape;131;p19"/>
              <p:cNvCxnSpPr/>
              <p:nvPr/>
            </p:nvCxnSpPr>
            <p:spPr>
              <a:xfrm>
                <a:off x="4082390" y="2637031"/>
                <a:ext cx="0" cy="99900"/>
              </a:xfrm>
              <a:prstGeom prst="straightConnector1">
                <a:avLst/>
              </a:prstGeom>
              <a:noFill/>
              <a:ln cap="flat" cmpd="sng" w="9525">
                <a:solidFill>
                  <a:srgbClr val="980000"/>
                </a:solidFill>
                <a:prstDash val="solid"/>
                <a:round/>
                <a:headEnd len="med" w="med" type="none"/>
                <a:tailEnd len="med" w="med" type="none"/>
              </a:ln>
            </p:spPr>
          </p:cxnSp>
          <p:sp>
            <p:nvSpPr>
              <p:cNvPr id="132" name="Google Shape;132;p19"/>
              <p:cNvSpPr/>
              <p:nvPr/>
            </p:nvSpPr>
            <p:spPr>
              <a:xfrm>
                <a:off x="3969644" y="2440153"/>
                <a:ext cx="225900" cy="225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3998471" y="2468982"/>
                <a:ext cx="168300" cy="168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19"/>
            <p:cNvGrpSpPr/>
            <p:nvPr/>
          </p:nvGrpSpPr>
          <p:grpSpPr>
            <a:xfrm>
              <a:off x="3512551" y="2358356"/>
              <a:ext cx="225647" cy="307629"/>
              <a:chOff x="2182679" y="2005014"/>
              <a:chExt cx="792300" cy="1080158"/>
            </a:xfrm>
          </p:grpSpPr>
          <p:cxnSp>
            <p:nvCxnSpPr>
              <p:cNvPr id="135" name="Google Shape;135;p19"/>
              <p:cNvCxnSpPr>
                <a:stCxn id="136" idx="0"/>
              </p:cNvCxnSpPr>
              <p:nvPr/>
            </p:nvCxnSpPr>
            <p:spPr>
              <a:xfrm rot="10800000">
                <a:off x="2578961" y="2005014"/>
                <a:ext cx="0" cy="388800"/>
              </a:xfrm>
              <a:prstGeom prst="straightConnector1">
                <a:avLst/>
              </a:prstGeom>
              <a:noFill/>
              <a:ln cap="flat" cmpd="sng" w="9525">
                <a:solidFill>
                  <a:srgbClr val="980000"/>
                </a:solidFill>
                <a:prstDash val="solid"/>
                <a:round/>
                <a:headEnd len="med" w="med" type="none"/>
                <a:tailEnd len="med" w="med" type="none"/>
              </a:ln>
            </p:spPr>
          </p:cxnSp>
          <p:sp>
            <p:nvSpPr>
              <p:cNvPr id="137" name="Google Shape;137;p19"/>
              <p:cNvSpPr/>
              <p:nvPr/>
            </p:nvSpPr>
            <p:spPr>
              <a:xfrm>
                <a:off x="2182679" y="2292572"/>
                <a:ext cx="792300" cy="792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2283911" y="2393814"/>
                <a:ext cx="590100" cy="5901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19"/>
            <p:cNvGrpSpPr/>
            <p:nvPr/>
          </p:nvGrpSpPr>
          <p:grpSpPr>
            <a:xfrm>
              <a:off x="4426818" y="2358282"/>
              <a:ext cx="225600" cy="307471"/>
              <a:chOff x="4426818" y="2358282"/>
              <a:chExt cx="225600" cy="307471"/>
            </a:xfrm>
          </p:grpSpPr>
          <p:cxnSp>
            <p:nvCxnSpPr>
              <p:cNvPr id="139" name="Google Shape;139;p19"/>
              <p:cNvCxnSpPr>
                <a:stCxn id="140" idx="0"/>
              </p:cNvCxnSpPr>
              <p:nvPr/>
            </p:nvCxnSpPr>
            <p:spPr>
              <a:xfrm rot="10800000">
                <a:off x="4539644" y="2358282"/>
                <a:ext cx="0" cy="110700"/>
              </a:xfrm>
              <a:prstGeom prst="straightConnector1">
                <a:avLst/>
              </a:prstGeom>
              <a:noFill/>
              <a:ln cap="flat" cmpd="sng" w="9525">
                <a:solidFill>
                  <a:srgbClr val="980000"/>
                </a:solidFill>
                <a:prstDash val="solid"/>
                <a:round/>
                <a:headEnd len="med" w="med" type="none"/>
                <a:tailEnd len="med" w="med" type="none"/>
              </a:ln>
            </p:spPr>
          </p:cxnSp>
          <p:sp>
            <p:nvSpPr>
              <p:cNvPr id="141" name="Google Shape;141;p19"/>
              <p:cNvSpPr/>
              <p:nvPr/>
            </p:nvSpPr>
            <p:spPr>
              <a:xfrm>
                <a:off x="4426818" y="2440153"/>
                <a:ext cx="225600" cy="225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4455644" y="2468982"/>
                <a:ext cx="168000" cy="168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20"/>
          <p:cNvGrpSpPr/>
          <p:nvPr/>
        </p:nvGrpSpPr>
        <p:grpSpPr>
          <a:xfrm>
            <a:off x="2628887" y="1085750"/>
            <a:ext cx="3886272" cy="3849219"/>
            <a:chOff x="2389398" y="2595742"/>
            <a:chExt cx="812806" cy="801370"/>
          </a:xfrm>
        </p:grpSpPr>
        <p:grpSp>
          <p:nvGrpSpPr>
            <p:cNvPr id="147" name="Google Shape;147;p20"/>
            <p:cNvGrpSpPr/>
            <p:nvPr/>
          </p:nvGrpSpPr>
          <p:grpSpPr>
            <a:xfrm>
              <a:off x="2492145" y="2881565"/>
              <a:ext cx="607300" cy="229751"/>
              <a:chOff x="2492145" y="2881565"/>
              <a:chExt cx="607300" cy="229751"/>
            </a:xfrm>
          </p:grpSpPr>
          <p:sp>
            <p:nvSpPr>
              <p:cNvPr id="148" name="Google Shape;148;p20"/>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980000"/>
                    </a:solidFill>
                    <a:latin typeface="Source Serif Pro"/>
                    <a:ea typeface="Source Serif Pro"/>
                    <a:cs typeface="Source Serif Pro"/>
                    <a:sym typeface="Source Serif Pro"/>
                  </a:rPr>
                  <a:t>Cycling MEER</a:t>
                </a:r>
                <a:endParaRPr sz="700"/>
              </a:p>
            </p:txBody>
          </p:sp>
          <p:sp>
            <p:nvSpPr>
              <p:cNvPr id="149" name="Google Shape;149;p20"/>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20"/>
            <p:cNvGrpSpPr/>
            <p:nvPr/>
          </p:nvGrpSpPr>
          <p:grpSpPr>
            <a:xfrm>
              <a:off x="2389398" y="3100241"/>
              <a:ext cx="812792" cy="296871"/>
              <a:chOff x="2389398" y="3100241"/>
              <a:chExt cx="812792" cy="296871"/>
            </a:xfrm>
          </p:grpSpPr>
          <p:grpSp>
            <p:nvGrpSpPr>
              <p:cNvPr id="152" name="Google Shape;152;p20"/>
              <p:cNvGrpSpPr/>
              <p:nvPr/>
            </p:nvGrpSpPr>
            <p:grpSpPr>
              <a:xfrm>
                <a:off x="2389398" y="3100241"/>
                <a:ext cx="363638" cy="296871"/>
                <a:chOff x="2389398" y="3100241"/>
                <a:chExt cx="363638" cy="296871"/>
              </a:xfrm>
            </p:grpSpPr>
            <p:grpSp>
              <p:nvGrpSpPr>
                <p:cNvPr id="153" name="Google Shape;153;p20"/>
                <p:cNvGrpSpPr/>
                <p:nvPr/>
              </p:nvGrpSpPr>
              <p:grpSpPr>
                <a:xfrm>
                  <a:off x="2493852" y="3100241"/>
                  <a:ext cx="259185" cy="98237"/>
                  <a:chOff x="2493852" y="3100241"/>
                  <a:chExt cx="259185" cy="98237"/>
                </a:xfrm>
              </p:grpSpPr>
              <p:sp>
                <p:nvSpPr>
                  <p:cNvPr id="154" name="Google Shape;154;p20"/>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0"/>
                <p:cNvSpPr/>
                <p:nvPr/>
              </p:nvSpPr>
              <p:spPr>
                <a:xfrm>
                  <a:off x="2389398" y="3215067"/>
                  <a:ext cx="260686"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Pedaling Cadence</a:t>
                  </a:r>
                  <a:endParaRPr b="1">
                    <a:solidFill>
                      <a:srgbClr val="980000"/>
                    </a:solidFill>
                    <a:latin typeface="Source Serif Pro"/>
                    <a:ea typeface="Source Serif Pro"/>
                    <a:cs typeface="Source Serif Pro"/>
                    <a:sym typeface="Source Serif Pro"/>
                  </a:endParaRPr>
                </a:p>
              </p:txBody>
            </p:sp>
          </p:grpSp>
          <p:grpSp>
            <p:nvGrpSpPr>
              <p:cNvPr id="158" name="Google Shape;158;p20"/>
              <p:cNvGrpSpPr/>
              <p:nvPr/>
            </p:nvGrpSpPr>
            <p:grpSpPr>
              <a:xfrm>
                <a:off x="2838475" y="3100241"/>
                <a:ext cx="363715" cy="296871"/>
                <a:chOff x="2838475" y="3100241"/>
                <a:chExt cx="363715" cy="296871"/>
              </a:xfrm>
            </p:grpSpPr>
            <p:grpSp>
              <p:nvGrpSpPr>
                <p:cNvPr id="159" name="Google Shape;159;p20"/>
                <p:cNvGrpSpPr/>
                <p:nvPr/>
              </p:nvGrpSpPr>
              <p:grpSpPr>
                <a:xfrm>
                  <a:off x="2838475" y="3100241"/>
                  <a:ext cx="259185" cy="98237"/>
                  <a:chOff x="2838475" y="3100241"/>
                  <a:chExt cx="259185" cy="98237"/>
                </a:xfrm>
              </p:grpSpPr>
              <p:sp>
                <p:nvSpPr>
                  <p:cNvPr id="160" name="Google Shape;160;p20"/>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20"/>
                <p:cNvSpPr/>
                <p:nvPr/>
              </p:nvSpPr>
              <p:spPr>
                <a:xfrm>
                  <a:off x="2941505" y="3215067"/>
                  <a:ext cx="260686"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Cycling Shoe Placement</a:t>
                  </a:r>
                  <a:endParaRPr/>
                </a:p>
              </p:txBody>
            </p:sp>
          </p:grpSp>
        </p:grpSp>
        <p:grpSp>
          <p:nvGrpSpPr>
            <p:cNvPr id="164" name="Google Shape;164;p20"/>
            <p:cNvGrpSpPr/>
            <p:nvPr/>
          </p:nvGrpSpPr>
          <p:grpSpPr>
            <a:xfrm>
              <a:off x="2389401" y="2595742"/>
              <a:ext cx="812804" cy="296823"/>
              <a:chOff x="2389401" y="2595742"/>
              <a:chExt cx="812804" cy="296823"/>
            </a:xfrm>
          </p:grpSpPr>
          <p:grpSp>
            <p:nvGrpSpPr>
              <p:cNvPr id="165" name="Google Shape;165;p20"/>
              <p:cNvGrpSpPr/>
              <p:nvPr/>
            </p:nvGrpSpPr>
            <p:grpSpPr>
              <a:xfrm>
                <a:off x="2838475" y="2595742"/>
                <a:ext cx="363730" cy="296823"/>
                <a:chOff x="2838475" y="2595742"/>
                <a:chExt cx="363730" cy="296823"/>
              </a:xfrm>
            </p:grpSpPr>
            <p:grpSp>
              <p:nvGrpSpPr>
                <p:cNvPr id="166" name="Google Shape;166;p20"/>
                <p:cNvGrpSpPr/>
                <p:nvPr/>
              </p:nvGrpSpPr>
              <p:grpSpPr>
                <a:xfrm>
                  <a:off x="2838475" y="2794333"/>
                  <a:ext cx="259185" cy="98232"/>
                  <a:chOff x="2838475" y="2794333"/>
                  <a:chExt cx="259185" cy="98232"/>
                </a:xfrm>
              </p:grpSpPr>
              <p:sp>
                <p:nvSpPr>
                  <p:cNvPr id="167" name="Google Shape;167;p20"/>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0"/>
                <p:cNvSpPr/>
                <p:nvPr/>
              </p:nvSpPr>
              <p:spPr>
                <a:xfrm>
                  <a:off x="2956056" y="2595742"/>
                  <a:ext cx="246149"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Muscle</a:t>
                  </a:r>
                  <a:r>
                    <a:rPr lang="en">
                      <a:solidFill>
                        <a:schemeClr val="dk1"/>
                      </a:solidFill>
                    </a:rPr>
                    <a:t> </a:t>
                  </a:r>
                  <a:r>
                    <a:rPr b="1" lang="en">
                      <a:solidFill>
                        <a:srgbClr val="980000"/>
                      </a:solidFill>
                      <a:latin typeface="Source Serif Pro"/>
                      <a:ea typeface="Source Serif Pro"/>
                      <a:cs typeface="Source Serif Pro"/>
                      <a:sym typeface="Source Serif Pro"/>
                    </a:rPr>
                    <a:t>Activation</a:t>
                  </a:r>
                  <a:endParaRPr/>
                </a:p>
              </p:txBody>
            </p:sp>
          </p:grpSp>
          <p:grpSp>
            <p:nvGrpSpPr>
              <p:cNvPr id="171" name="Google Shape;171;p20"/>
              <p:cNvGrpSpPr/>
              <p:nvPr/>
            </p:nvGrpSpPr>
            <p:grpSpPr>
              <a:xfrm>
                <a:off x="2389401" y="2595742"/>
                <a:ext cx="363636" cy="296823"/>
                <a:chOff x="2389401" y="2595742"/>
                <a:chExt cx="363636" cy="296823"/>
              </a:xfrm>
            </p:grpSpPr>
            <p:grpSp>
              <p:nvGrpSpPr>
                <p:cNvPr id="172" name="Google Shape;172;p20"/>
                <p:cNvGrpSpPr/>
                <p:nvPr/>
              </p:nvGrpSpPr>
              <p:grpSpPr>
                <a:xfrm>
                  <a:off x="2493852" y="2794333"/>
                  <a:ext cx="259185" cy="98232"/>
                  <a:chOff x="2493852" y="2794333"/>
                  <a:chExt cx="259185" cy="98232"/>
                </a:xfrm>
              </p:grpSpPr>
              <p:sp>
                <p:nvSpPr>
                  <p:cNvPr id="173" name="Google Shape;173;p20"/>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0"/>
                <p:cNvSpPr/>
                <p:nvPr/>
              </p:nvSpPr>
              <p:spPr>
                <a:xfrm>
                  <a:off x="2389401" y="2595742"/>
                  <a:ext cx="246149"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980000"/>
                      </a:solidFill>
                      <a:latin typeface="Source Serif Pro"/>
                      <a:ea typeface="Source Serif Pro"/>
                      <a:cs typeface="Source Serif Pro"/>
                      <a:sym typeface="Source Serif Pro"/>
                    </a:rPr>
                    <a:t>Kinematics</a:t>
                  </a:r>
                  <a:endParaRPr/>
                </a:p>
              </p:txBody>
            </p:sp>
          </p:grpSp>
        </p:grpSp>
      </p:grpSp>
      <p:sp>
        <p:nvSpPr>
          <p:cNvPr id="177" name="Google Shape;17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Factors Affecting MEER During Cycling</a:t>
            </a:r>
            <a:endParaRPr/>
          </a:p>
        </p:txBody>
      </p:sp>
      <p:grpSp>
        <p:nvGrpSpPr>
          <p:cNvPr id="178" name="Google Shape;178;p20"/>
          <p:cNvGrpSpPr/>
          <p:nvPr/>
        </p:nvGrpSpPr>
        <p:grpSpPr>
          <a:xfrm>
            <a:off x="311705" y="553650"/>
            <a:ext cx="332012" cy="355454"/>
            <a:chOff x="7055134" y="2919170"/>
            <a:chExt cx="290321" cy="310820"/>
          </a:xfrm>
        </p:grpSpPr>
        <p:sp>
          <p:nvSpPr>
            <p:cNvPr id="179" name="Google Shape;179;p20"/>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0" name="Google Shape;180;p20"/>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1" name="Google Shape;181;p20"/>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2" name="Google Shape;182;p20"/>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3" name="Google Shape;183;p20"/>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4" name="Google Shape;184;p20"/>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5" name="Google Shape;185;p20"/>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6" name="Google Shape;186;p20"/>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7" name="Google Shape;187;p20"/>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8" name="Google Shape;188;p20"/>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9" name="Google Shape;189;p20"/>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90" name="Google Shape;190;p20"/>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91" name="Google Shape;191;p20"/>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92" name="Google Shape;192;p20"/>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21"/>
          <p:cNvGrpSpPr/>
          <p:nvPr/>
        </p:nvGrpSpPr>
        <p:grpSpPr>
          <a:xfrm>
            <a:off x="311699" y="559591"/>
            <a:ext cx="344878" cy="343573"/>
            <a:chOff x="4195399" y="1970604"/>
            <a:chExt cx="344878" cy="343573"/>
          </a:xfrm>
        </p:grpSpPr>
        <p:sp>
          <p:nvSpPr>
            <p:cNvPr id="198" name="Google Shape;198;p21"/>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99" name="Google Shape;199;p21"/>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00" name="Google Shape;200;p21"/>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01" name="Google Shape;201;p21"/>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202" name="Google Shape;202;p2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Related Works &amp; Background</a:t>
            </a:r>
            <a:endParaRPr/>
          </a:p>
        </p:txBody>
      </p:sp>
      <p:sp>
        <p:nvSpPr>
          <p:cNvPr id="203" name="Google Shape;203;p21"/>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Review: Cycling Research</a:t>
            </a:r>
            <a:endParaRPr/>
          </a:p>
        </p:txBody>
      </p:sp>
      <p:grpSp>
        <p:nvGrpSpPr>
          <p:cNvPr id="209" name="Google Shape;209;p22"/>
          <p:cNvGrpSpPr/>
          <p:nvPr/>
        </p:nvGrpSpPr>
        <p:grpSpPr>
          <a:xfrm>
            <a:off x="311699" y="559591"/>
            <a:ext cx="344878" cy="343573"/>
            <a:chOff x="4195399" y="1970604"/>
            <a:chExt cx="344878" cy="343573"/>
          </a:xfrm>
        </p:grpSpPr>
        <p:sp>
          <p:nvSpPr>
            <p:cNvPr id="210" name="Google Shape;210;p22"/>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11" name="Google Shape;211;p22"/>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12" name="Google Shape;212;p22"/>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13" name="Google Shape;213;p22"/>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214" name="Google Shape;214;p22"/>
          <p:cNvPicPr preferRelativeResize="0"/>
          <p:nvPr/>
        </p:nvPicPr>
        <p:blipFill>
          <a:blip r:embed="rId3">
            <a:alphaModFix/>
          </a:blip>
          <a:stretch>
            <a:fillRect/>
          </a:stretch>
        </p:blipFill>
        <p:spPr>
          <a:xfrm>
            <a:off x="324425" y="1017725"/>
            <a:ext cx="3180775" cy="3588075"/>
          </a:xfrm>
          <a:prstGeom prst="rect">
            <a:avLst/>
          </a:prstGeom>
          <a:noFill/>
          <a:ln cap="flat" cmpd="sng" w="19050">
            <a:solidFill>
              <a:srgbClr val="980000"/>
            </a:solidFill>
            <a:prstDash val="solid"/>
            <a:round/>
            <a:headEnd len="sm" w="sm" type="none"/>
            <a:tailEnd len="sm" w="sm" type="none"/>
          </a:ln>
        </p:spPr>
      </p:pic>
      <p:sp>
        <p:nvSpPr>
          <p:cNvPr id="215" name="Google Shape;215;p22"/>
          <p:cNvSpPr txBox="1"/>
          <p:nvPr>
            <p:ph idx="1" type="body"/>
          </p:nvPr>
        </p:nvSpPr>
        <p:spPr>
          <a:xfrm>
            <a:off x="3577625" y="1418775"/>
            <a:ext cx="5422800" cy="31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Extensive </a:t>
            </a:r>
            <a:r>
              <a:rPr b="1" lang="en">
                <a:solidFill>
                  <a:srgbClr val="980000"/>
                </a:solidFill>
              </a:rPr>
              <a:t>cycling research </a:t>
            </a:r>
            <a:r>
              <a:rPr lang="en"/>
              <a:t>exists </a:t>
            </a:r>
            <a:r>
              <a:rPr lang="en">
                <a:solidFill>
                  <a:schemeClr val="dk1"/>
                </a:solidFill>
              </a:rPr>
              <a:t>on </a:t>
            </a:r>
            <a:r>
              <a:rPr lang="en">
                <a:solidFill>
                  <a:schemeClr val="dk1"/>
                </a:solidFill>
              </a:rPr>
              <a:t>cycling kinematics, dynamics, and MEER</a:t>
            </a:r>
            <a:r>
              <a:rPr lang="en" sz="1000">
                <a:solidFill>
                  <a:schemeClr val="dk1"/>
                </a:solidFill>
              </a:rPr>
              <a:t> </a:t>
            </a:r>
            <a:r>
              <a:rPr i="1" lang="en" sz="1000">
                <a:solidFill>
                  <a:srgbClr val="CCCCCC"/>
                </a:solidFill>
              </a:rPr>
              <a:t>(Faulkner 2020, Leib 2008, Dembia 2017, Coleman 2007, Hull 1985, Gonzalez 1989, Fonda 2010) </a:t>
            </a:r>
            <a:r>
              <a:rPr i="1" lang="en" sz="1000">
                <a:solidFill>
                  <a:srgbClr val="EFEFEF"/>
                </a:solidFill>
              </a:rPr>
              <a:t> </a:t>
            </a:r>
            <a:endParaRPr baseline="30000" i="1" sz="1000">
              <a:solidFill>
                <a:srgbClr val="EFEFEF"/>
              </a:solidFill>
              <a:highlight>
                <a:srgbClr val="FFFF00"/>
              </a:highlight>
            </a:endParaRPr>
          </a:p>
          <a:p>
            <a:pPr indent="-342900" lvl="0" marL="457200" rtl="0" algn="l">
              <a:spcBef>
                <a:spcPts val="1000"/>
              </a:spcBef>
              <a:spcAft>
                <a:spcPts val="0"/>
              </a:spcAft>
              <a:buSzPts val="1800"/>
              <a:buChar char="●"/>
            </a:pPr>
            <a:r>
              <a:rPr lang="en"/>
              <a:t>Studies often use electromyography (EMG) and motion capture data to acquire </a:t>
            </a:r>
            <a:r>
              <a:rPr b="1" lang="en">
                <a:solidFill>
                  <a:srgbClr val="980000"/>
                </a:solidFill>
              </a:rPr>
              <a:t>muscle activation</a:t>
            </a:r>
            <a:r>
              <a:rPr lang="en"/>
              <a:t> and </a:t>
            </a:r>
            <a:r>
              <a:rPr b="1" lang="en">
                <a:solidFill>
                  <a:srgbClr val="980000"/>
                </a:solidFill>
              </a:rPr>
              <a:t>joint angle</a:t>
            </a:r>
            <a:r>
              <a:rPr lang="en"/>
              <a:t> data</a:t>
            </a:r>
            <a:endParaRPr b="1" i="1">
              <a:solidFill>
                <a:srgbClr val="980000"/>
              </a:solidFill>
            </a:endParaRPr>
          </a:p>
          <a:p>
            <a:pPr indent="0" lvl="0" marL="0" rtl="0" algn="l">
              <a:spcBef>
                <a:spcPts val="1000"/>
              </a:spcBef>
              <a:spcAft>
                <a:spcPts val="1200"/>
              </a:spcAft>
              <a:buNone/>
            </a:pPr>
            <a:r>
              <a:t/>
            </a:r>
            <a:endParaRPr>
              <a:solidFill>
                <a:schemeClr val="dk1"/>
              </a:solidFill>
            </a:endParaRPr>
          </a:p>
        </p:txBody>
      </p:sp>
      <p:sp>
        <p:nvSpPr>
          <p:cNvPr id="216" name="Google Shape;216;p22"/>
          <p:cNvSpPr txBox="1"/>
          <p:nvPr/>
        </p:nvSpPr>
        <p:spPr>
          <a:xfrm>
            <a:off x="608013" y="4605800"/>
            <a:ext cx="261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Joint angles for ankle, knee, hip as a function of crank angle (Bini 2010)</a:t>
            </a:r>
            <a:endParaRPr i="1" sz="1200">
              <a:solidFill>
                <a:schemeClr val="dk1"/>
              </a:solidFill>
              <a:latin typeface="Source Serif Pro"/>
              <a:ea typeface="Source Serif Pro"/>
              <a:cs typeface="Source Serif Pro"/>
              <a:sym typeface="Source Serif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